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47"/>
  </p:notesMasterIdLst>
  <p:handoutMasterIdLst>
    <p:handoutMasterId r:id="rId48"/>
  </p:handoutMasterIdLst>
  <p:sldIdLst>
    <p:sldId id="297" r:id="rId2"/>
    <p:sldId id="1325" r:id="rId3"/>
    <p:sldId id="748" r:id="rId4"/>
    <p:sldId id="740" r:id="rId5"/>
    <p:sldId id="745" r:id="rId6"/>
    <p:sldId id="743" r:id="rId7"/>
    <p:sldId id="1336" r:id="rId8"/>
    <p:sldId id="1151" r:id="rId9"/>
    <p:sldId id="1167" r:id="rId10"/>
    <p:sldId id="1180" r:id="rId11"/>
    <p:sldId id="1174" r:id="rId12"/>
    <p:sldId id="1188" r:id="rId13"/>
    <p:sldId id="1298" r:id="rId14"/>
    <p:sldId id="1164" r:id="rId15"/>
    <p:sldId id="1165" r:id="rId16"/>
    <p:sldId id="1197" r:id="rId17"/>
    <p:sldId id="1299" r:id="rId18"/>
    <p:sldId id="1207" r:id="rId19"/>
    <p:sldId id="1302" r:id="rId20"/>
    <p:sldId id="1303" r:id="rId21"/>
    <p:sldId id="1304" r:id="rId22"/>
    <p:sldId id="1306" r:id="rId23"/>
    <p:sldId id="1308" r:id="rId24"/>
    <p:sldId id="1307" r:id="rId25"/>
    <p:sldId id="1310" r:id="rId26"/>
    <p:sldId id="1312" r:id="rId27"/>
    <p:sldId id="1316" r:id="rId28"/>
    <p:sldId id="1317" r:id="rId29"/>
    <p:sldId id="1318" r:id="rId30"/>
    <p:sldId id="1319" r:id="rId31"/>
    <p:sldId id="1320" r:id="rId32"/>
    <p:sldId id="1321" r:id="rId33"/>
    <p:sldId id="1323" r:id="rId34"/>
    <p:sldId id="1324" r:id="rId35"/>
    <p:sldId id="1751618736" r:id="rId36"/>
    <p:sldId id="1158" r:id="rId37"/>
    <p:sldId id="1326" r:id="rId38"/>
    <p:sldId id="1327" r:id="rId39"/>
    <p:sldId id="1328" r:id="rId40"/>
    <p:sldId id="1329" r:id="rId41"/>
    <p:sldId id="1330" r:id="rId42"/>
    <p:sldId id="1331" r:id="rId43"/>
    <p:sldId id="1332" r:id="rId44"/>
    <p:sldId id="1333" r:id="rId45"/>
    <p:sldId id="1168" r:id="rId46"/>
  </p:sldIdLst>
  <p:sldSz cx="9144000" cy="5715000" type="screen16x10"/>
  <p:notesSz cx="7099300" cy="10234613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CBD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7"/>
    <p:restoredTop sz="90259"/>
  </p:normalViewPr>
  <p:slideViewPr>
    <p:cSldViewPr>
      <p:cViewPr varScale="1">
        <p:scale>
          <a:sx n="122" d="100"/>
          <a:sy n="122" d="100"/>
        </p:scale>
        <p:origin x="1456" y="19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84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3EEB7E-342C-4D44-8425-C98E9D60EF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3D0DD-932A-5741-880E-160F8E56A8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C1C3F073-AC64-0F45-9937-4D0EE9B5E984}" type="datetimeFigureOut">
              <a:rPr lang="en-GB" altLang="en-US"/>
              <a:pPr>
                <a:defRPr/>
              </a:pPr>
              <a:t>25/01/2024</a:t>
            </a:fld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73E12-75FF-1948-A0BC-C4BC40ED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4CBEF-A2D1-1F49-8374-059301F11E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2DDEE506-C1C1-F54C-BD40-4038D1DAC30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6C4E84-BDFC-C845-8F71-4073A1793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A4964-B399-484A-8577-D0634ABA6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232F774-E9B5-3D45-8CA4-AA6FA7471BBC}" type="datetimeFigureOut">
              <a:rPr lang="en-GB" altLang="en-US"/>
              <a:pPr>
                <a:defRPr/>
              </a:pPr>
              <a:t>25/01/2024</a:t>
            </a:fld>
            <a:endParaRPr lang="en-GB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514B9D-D61E-4F4B-9546-FEC972D4D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768350"/>
            <a:ext cx="614045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3A3D1E0-B275-2942-BD74-B78E50E55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7B21E-BA26-5844-B79E-C0C486E038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6462E-DFBE-F243-A709-392C7B2F8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9214167-E1A5-3945-8E06-82ED2D3A03C3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EA98A093-E190-1643-8621-BBE2A9C510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79425" y="768350"/>
            <a:ext cx="614045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9A2DD9-251B-444E-A338-898649BE3D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5997BF2D-BD94-1048-9965-9A6B956FA52A}"/>
              </a:ext>
            </a:extLst>
          </p:cNvPr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8E0D41DE-6798-4242-A467-5F112D2E08E5}" type="slidenum">
              <a:rPr lang="en-GB" altLang="en-US" sz="1200">
                <a:latin typeface="Calibri" panose="020F0502020204030204" pitchFamily="34" charset="0"/>
              </a:rPr>
              <a:pPr algn="r" eaLnBrk="1" hangingPunct="1"/>
              <a:t>1</a:t>
            </a:fld>
            <a:endParaRPr lang="en-GB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380985" indent="0" algn="ctr">
              <a:buNone/>
              <a:defRPr/>
            </a:lvl2pPr>
            <a:lvl3pPr marL="761970" indent="0" algn="ctr">
              <a:buNone/>
              <a:defRPr/>
            </a:lvl3pPr>
            <a:lvl4pPr marL="1142954" indent="0" algn="ctr">
              <a:buNone/>
              <a:defRPr/>
            </a:lvl4pPr>
            <a:lvl5pPr marL="1523939" indent="0" algn="ctr">
              <a:buNone/>
              <a:defRPr/>
            </a:lvl5pPr>
            <a:lvl6pPr marL="1904924" indent="0" algn="ctr">
              <a:buNone/>
              <a:defRPr/>
            </a:lvl6pPr>
            <a:lvl7pPr marL="2285909" indent="0" algn="ctr">
              <a:buNone/>
              <a:defRPr/>
            </a:lvl7pPr>
            <a:lvl8pPr marL="2666893" indent="0" algn="ctr">
              <a:buNone/>
              <a:defRPr/>
            </a:lvl8pPr>
            <a:lvl9pPr marL="304787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904B62-305C-9C42-89D2-6119E8D3FB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6D6CB-748E-2A4D-9235-ACA1CC8B3124}" type="datetime1">
              <a:rPr lang="en-GB" altLang="en-US"/>
              <a:pPr>
                <a:defRPr/>
              </a:pPr>
              <a:t>25/01/2024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0A5CDC-63CE-2149-BB64-1D172ABCAE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6E990A-4372-3143-8C6B-05BF7CBDF3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06C18F-E135-A341-9ACE-C10EE9C0B8A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9864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80C212-5C02-0841-968F-9F42CEC69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D9BFEE09-3372-E049-AB13-389BF2DB6A64}" type="datetime1">
              <a:rPr lang="en-GB" altLang="en-US" smtClean="0"/>
              <a:pPr>
                <a:defRPr/>
              </a:pPr>
              <a:t>25/01/2024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5D9107-6114-9943-80E2-AE83171C78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7A0751-7085-4346-AA45-3E148D7EE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44E22EE9-B8A0-0641-9265-052CFE9B95A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978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93CF81-ACE4-4544-B7C6-4B3AA9A98B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9050B-8877-4640-B6D9-2E87E66B219C}" type="datetime1">
              <a:rPr lang="en-GB" altLang="en-US"/>
              <a:pPr>
                <a:defRPr/>
              </a:pPr>
              <a:t>25/01/2024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4DB7D0-696F-9241-AE9B-CE074CBD2F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354506-7C5F-6747-9655-00931CDCE0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34D1D5-66F3-7D4D-9A3F-F24FEF0D885E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55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7011"/>
            <a:ext cx="4038600" cy="4140729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7011"/>
            <a:ext cx="4038600" cy="4140729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D70F9-4211-0143-A00A-74FD549C38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C2FB3-EE14-7E49-98D2-13C02D70E5BC}" type="datetime1">
              <a:rPr lang="en-GB" altLang="en-US"/>
              <a:pPr>
                <a:defRPr/>
              </a:pPr>
              <a:t>25/01/2024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BDA81-9371-4B44-AAB5-58DD182972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C44E8-8B94-2140-AAC1-D1DB3CA612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B77588-0990-C44C-8474-E51C03A2EE1F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7308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AE9B1B-D176-FE4F-A689-147073DF99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637A3-19CF-D949-812B-5D1B21CC9C08}" type="datetime1">
              <a:rPr lang="en-GB" altLang="en-US"/>
              <a:pPr>
                <a:defRPr/>
              </a:pPr>
              <a:t>25/01/2024</a:t>
            </a:fld>
            <a:endParaRPr lang="en-GB" alt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5752A3-E971-CA43-ABFA-B24AC9FB3C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4C13404-7FCF-6A45-9196-8A19666B3F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A72DD2-BA3F-8543-B2C7-E0B55D5E168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5977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BD602C5-7899-464F-A639-12459D4BCF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12A1F-3D8B-B042-B58F-D24C94D3FC8B}" type="datetime1">
              <a:rPr lang="en-GB" altLang="en-US"/>
              <a:pPr>
                <a:defRPr/>
              </a:pPr>
              <a:t>25/01/2024</a:t>
            </a:fld>
            <a:endParaRPr lang="en-GB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159869-5AEA-194C-AD5D-4668FA066A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9D21F11-F0BF-FB4C-B982-2D648656D0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98F552-A29D-2D4E-8192-F2067049371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0450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FB7CE7D-9A6B-C74C-B7CE-C9B74D6FED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1F30A-C80F-BD4E-A710-DF42755B1458}" type="datetime1">
              <a:rPr lang="en-GB" altLang="en-US"/>
              <a:pPr>
                <a:defRPr/>
              </a:pPr>
              <a:t>25/01/2024</a:t>
            </a:fld>
            <a:endParaRPr lang="en-GB" alt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60F0C16-2F9F-4E49-8ABE-41DC8E1D63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A8C51AD-F4CE-DB4B-B82C-25C7F80238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4E80F9-0E08-3C4F-9F14-79BF2B78232D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688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EE74E-6597-2542-BEAC-6EE46E2B6C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AAE65-CBF6-3340-A33F-493A066C018D}" type="datetime1">
              <a:rPr lang="en-GB" altLang="en-US"/>
              <a:pPr>
                <a:defRPr/>
              </a:pPr>
              <a:t>25/01/2024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73538-0A29-944C-9950-62FB5FD02D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0C969-E888-BA47-A043-DA41A67CBE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AAAEAD-034E-5D49-9732-F6556D5202DC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9305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6967DE2-EE65-284E-9E01-04B61B396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22490"/>
            <a:ext cx="8229600" cy="95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D155C9C-B87E-EC41-A98B-C31C30EBE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7011"/>
            <a:ext cx="8229600" cy="414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9046EFE-2A25-E94A-B1D6-640DBF11E2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318126"/>
            <a:ext cx="2133600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67" smtClean="0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AD94234F-0D0A-E947-8D54-AB6E4080FFC3}" type="datetime1">
              <a:rPr lang="en-GB" altLang="en-US" smtClean="0"/>
              <a:pPr>
                <a:defRPr/>
              </a:pPr>
              <a:t>25/01/2024</a:t>
            </a:fld>
            <a:endParaRPr lang="en-GB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52AA15D-0E37-9A4D-800B-5EAD365A4BC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318126"/>
            <a:ext cx="2895600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67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116671B-B7F5-A640-A03B-2CB79D5B87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318126"/>
            <a:ext cx="2133600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67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07E9AECC-8061-DA49-97AE-2E5615142E93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884D537-B656-B6C7-4179-E7FDF2565DE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2320" y="113770"/>
            <a:ext cx="1603063" cy="57902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5pPr>
      <a:lvl6pPr marL="380985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6pPr>
      <a:lvl7pPr marL="761970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7pPr>
      <a:lvl8pPr marL="1142954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8pPr>
      <a:lvl9pPr marL="1523939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9pPr>
    </p:titleStyle>
    <p:bodyStyle>
      <a:lvl1pPr marL="285739" indent="-285739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000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1pPr>
      <a:lvl2pPr marL="619100" indent="-238115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67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2pPr>
      <a:lvl3pPr marL="952462" indent="-190492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3pPr>
      <a:lvl4pPr marL="1333447" indent="-190492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333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4pPr>
      <a:lvl5pPr marL="1714431" indent="-190492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333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5pPr>
      <a:lvl6pPr marL="2095416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6pPr>
      <a:lvl7pPr marL="2476401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7pPr>
      <a:lvl8pPr marL="2857386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8pPr>
      <a:lvl9pPr marL="3238370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NULL"/><Relationship Id="rId7" Type="http://schemas.openxmlformats.org/officeDocument/2006/relationships/image" Target="../media/image2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hyperlink" Target="https://github.com/PBarnaghi/ML/tree/main/Sample%20Representation%20-%20%20Cooridnate%20chang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3">
            <a:extLst>
              <a:ext uri="{FF2B5EF4-FFF2-40B4-BE49-F238E27FC236}">
                <a16:creationId xmlns:a16="http://schemas.microsoft.com/office/drawing/2014/main" id="{AF6BA273-C058-A046-BA6B-4B58FA82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619100" indent="-238115">
              <a:spcBef>
                <a:spcPct val="20000"/>
              </a:spcBef>
              <a:buFont typeface="Verdana" panose="020B0604030504040204" pitchFamily="34" charset="0"/>
              <a:buChar char="−"/>
              <a:defRPr sz="1667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52462" indent="-190492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3447" indent="-190492">
              <a:spcBef>
                <a:spcPct val="20000"/>
              </a:spcBef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14431" indent="-190492">
              <a:spcBef>
                <a:spcPct val="20000"/>
              </a:spcBef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366BD3-0E5B-9C42-A03F-75400BAFC63E}" type="slidenum">
              <a:rPr lang="en-GB" altLang="en-US" sz="1167">
                <a:ea typeface="Helvetica Neue" panose="02000503000000020004" pitchFamily="2" charset="0"/>
                <a:cs typeface="Helvetica Neue" panose="02000503000000020004" pitchFamily="2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GB" altLang="en-US" sz="1167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386" name="Text Box 2">
            <a:extLst>
              <a:ext uri="{FF2B5EF4-FFF2-40B4-BE49-F238E27FC236}">
                <a16:creationId xmlns:a16="http://schemas.microsoft.com/office/drawing/2014/main" id="{CB2856F0-5122-C748-A4E1-B1FC924AA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1345332"/>
            <a:ext cx="7200800" cy="2451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3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Machine Learning for Neuroscience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3000" dirty="0">
              <a:solidFill>
                <a:srgbClr val="003D7D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GB" sz="200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Summary and overview </a:t>
            </a:r>
          </a:p>
          <a:p>
            <a:pPr eaLnBrk="1" hangingPunct="1">
              <a:spcBef>
                <a:spcPct val="0"/>
              </a:spcBef>
              <a:buNone/>
            </a:pPr>
            <a:endParaRPr lang="en-GB" sz="2000" dirty="0">
              <a:solidFill>
                <a:srgbClr val="003D7D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3000" dirty="0">
              <a:solidFill>
                <a:srgbClr val="003D7D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387" name="Text Box 4">
            <a:extLst>
              <a:ext uri="{FF2B5EF4-FFF2-40B4-BE49-F238E27FC236}">
                <a16:creationId xmlns:a16="http://schemas.microsoft.com/office/drawing/2014/main" id="{77FCB97C-8E46-1747-89C5-F16122F24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139" y="3611488"/>
            <a:ext cx="4415896" cy="122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Payam Barnaghi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Department of Brain Sciences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Imperial College London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</a:rPr>
              <a:t>January 2024</a:t>
            </a:r>
          </a:p>
        </p:txBody>
      </p:sp>
      <p:sp>
        <p:nvSpPr>
          <p:cNvPr id="16388" name="Rectangle 8">
            <a:extLst>
              <a:ext uri="{FF2B5EF4-FFF2-40B4-BE49-F238E27FC236}">
                <a16:creationId xmlns:a16="http://schemas.microsoft.com/office/drawing/2014/main" id="{668D6855-F81A-A24F-918B-A2C47560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292" y="5197740"/>
            <a:ext cx="298979" cy="36115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5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18BEC9-A3BB-7FCC-2484-4024CA13A7BA}"/>
              </a:ext>
            </a:extLst>
          </p:cNvPr>
          <p:cNvSpPr/>
          <p:nvPr/>
        </p:nvSpPr>
        <p:spPr>
          <a:xfrm>
            <a:off x="8376976" y="5241190"/>
            <a:ext cx="408955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2134-9BCB-0854-3561-40483D5A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E4BA-0083-F430-8106-008F9912F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The process of applyin</a:t>
            </a:r>
            <a:r>
              <a:rPr lang="en-GB" dirty="0"/>
              <a:t>g </a:t>
            </a:r>
            <a:r>
              <a:rPr lang="en-GB" dirty="0">
                <a:effectLst/>
              </a:rPr>
              <a:t>linear combination of the inputs, as before, but then we pass this through a logistics function is called logistic regression due to its similarity to linear regression (</a:t>
            </a:r>
            <a:r>
              <a:rPr lang="en-GB" dirty="0">
                <a:solidFill>
                  <a:srgbClr val="FF0000"/>
                </a:solidFill>
                <a:effectLst/>
              </a:rPr>
              <a:t>although it is a form of classification, not regression</a:t>
            </a:r>
            <a:r>
              <a:rPr lang="en-GB" dirty="0">
                <a:effectLst/>
              </a:rPr>
              <a:t>!).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A4787-30AD-F45B-5986-A68F207B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10</a:t>
            </a:fld>
            <a:endParaRPr lang="en-GB" altLang="en-US"/>
          </a:p>
        </p:txBody>
      </p:sp>
      <p:pic>
        <p:nvPicPr>
          <p:cNvPr id="7" name="Picture 6" descr="Chart, histogram, rectangle&#10;&#10;Description automatically generated">
            <a:extLst>
              <a:ext uri="{FF2B5EF4-FFF2-40B4-BE49-F238E27FC236}">
                <a16:creationId xmlns:a16="http://schemas.microsoft.com/office/drawing/2014/main" id="{7D7F34D0-5C23-A25E-A762-989AA8A60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312" y="2432357"/>
            <a:ext cx="3717776" cy="2765383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D97D0C02-F0B3-3836-6196-A7FD6D776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12" y="3289548"/>
            <a:ext cx="4114258" cy="79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7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1AB8-7760-18E2-1294-8EB11B46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K-nearest neighbours - example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DB8CE-BFFB-B86E-FFC7-4CB456EE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11</a:t>
            </a:fld>
            <a:endParaRPr lang="en-GB" alt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DC6313C-5853-4F6D-867B-E4187A060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939799"/>
            <a:ext cx="5272112" cy="410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75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5CED-E583-F515-F5D5-CE4F8256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BE0485-AB7A-C130-A53F-7FDCD07E0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ffectLst/>
                  </a:rPr>
                  <a:t>The idea is simple: we split the training data into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effectLst/>
                  </a:rPr>
                  <a:t> folds; then, for each fold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∈ {1, . . . , 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>
                    <a:effectLst/>
                  </a:rPr>
                  <a:t>, we train on all the folds but the </a:t>
                </a:r>
                <a:r>
                  <a:rPr lang="en-GB" dirty="0" err="1">
                    <a:effectLst/>
                  </a:rPr>
                  <a:t>k’th</a:t>
                </a:r>
                <a:r>
                  <a:rPr lang="en-GB" dirty="0">
                    <a:effectLst/>
                  </a:rPr>
                  <a:t>, and test on the </a:t>
                </a:r>
                <a:r>
                  <a:rPr lang="en-GB" dirty="0" err="1">
                    <a:effectLst/>
                  </a:rPr>
                  <a:t>k’th</a:t>
                </a:r>
                <a:r>
                  <a:rPr lang="en-GB" dirty="0">
                    <a:effectLst/>
                  </a:rPr>
                  <a:t>, in a round-robin fashion.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BE0485-AB7A-C130-A53F-7FDCD07E0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BB904-0827-C1D6-B36F-0830538B9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AE3437A-054B-B0A5-4E25-72199F7CF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2353444"/>
            <a:ext cx="41783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78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46905-CD0F-D43F-5B45-70BA52E8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 validation - in Scikit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45E0-EE55-5B96-7BB7-5848F010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https://scikit-</a:t>
            </a:r>
            <a:r>
              <a:rPr lang="en-GB" dirty="0" err="1"/>
              <a:t>learn.org</a:t>
            </a:r>
            <a:r>
              <a:rPr lang="en-GB" dirty="0"/>
              <a:t>/stable/modules/</a:t>
            </a:r>
            <a:r>
              <a:rPr lang="en-GB" dirty="0" err="1"/>
              <a:t>cross_validation.html#cross-validation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D6CF9-D030-498A-BEF1-7C9A423B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13</a:t>
            </a:fld>
            <a:endParaRPr lang="en-GB" altLang="en-US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EFADF82-3688-B420-3693-4ED8B3F8B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28" y="1802608"/>
            <a:ext cx="5921344" cy="377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24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110E-FDCE-7C80-3D8D-7128C0D8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L1 Regularisation (Lasso)*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04E5-577F-AD2E-480E-4B71292FBE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Lasso is an acronym for: Least Absolute Shrinkage and Selection Operator.</a:t>
                </a:r>
              </a:p>
              <a:p>
                <a:r>
                  <a:rPr lang="en-GB" dirty="0"/>
                  <a:t>Lasso regression is a regression model that uses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regularisation. </a:t>
                </a:r>
              </a:p>
              <a:p>
                <a:r>
                  <a:rPr lang="en-GB" dirty="0"/>
                  <a:t>In LASSO we modify the optimisation function and add a coefficient which is calculated based on the square of weights (parameters).</a:t>
                </a:r>
              </a:p>
              <a:p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b="0" i="0" u="none" strike="noStrike" dirty="0">
                  <a:solidFill>
                    <a:srgbClr val="3A3B41"/>
                  </a:solidFill>
                  <a:effectLst/>
                  <a:latin typeface="Lora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04E5-577F-AD2E-480E-4B71292FB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 r="-154" b="-29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414E7-F898-A40C-7D19-ACB0E5F8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80397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2EEF82-7C5A-597E-A0D2-4E7E3380860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  <a:r>
                  <a:rPr lang="en-GB" dirty="0"/>
                  <a:t>regularisation (Ridge)*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2EEF82-7C5A-597E-A0D2-4E7E338086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09BA8-8775-B6C6-DA98-9367F6722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Ridge regression sum of squared weight values as the penalty term in the optimisation function.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09BA8-8775-B6C6-DA98-9367F6722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FF4EC-F60E-CC92-9D46-8D98940A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5763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4D01-6ACF-A51D-922B-21B48A6E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and Ridge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1933E-645F-2FA9-EC48-8425E0B4C6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key difference between these two techniques is that lasso shrinks the less important feature’s coefficient to zero thus, removing some features altogether. </a:t>
                </a:r>
              </a:p>
              <a:p>
                <a:r>
                  <a:rPr lang="en-GB" dirty="0"/>
                  <a:t>In other words,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regularisation works well for feature selection in case we have a huge number of features.</a:t>
                </a:r>
              </a:p>
              <a:p>
                <a:endParaRPr lang="en-GB" dirty="0"/>
              </a:p>
              <a:p>
                <a:r>
                  <a:rPr lang="en-GB" dirty="0"/>
                  <a:t>Ridge reduces the complexity of the model by shrinking the coefficient (penalises higher weights).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1933E-645F-2FA9-EC48-8425E0B4C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BDA3D-4221-05D9-384B-2701EF44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5240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A235-2B39-F770-1149-AF82306A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 rule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490CA-BFBA-FC2E-491D-2FBAF857B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17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0C198F-9DC4-239A-2C29-19695128A52B}"/>
                  </a:ext>
                </a:extLst>
              </p:cNvPr>
              <p:cNvSpPr txBox="1"/>
              <p:nvPr/>
            </p:nvSpPr>
            <p:spPr>
              <a:xfrm>
                <a:off x="2206373" y="2065412"/>
                <a:ext cx="4321311" cy="1135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l-GR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0C198F-9DC4-239A-2C29-19695128A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373" y="2065412"/>
                <a:ext cx="4321311" cy="1135375"/>
              </a:xfrm>
              <a:prstGeom prst="rect">
                <a:avLst/>
              </a:prstGeom>
              <a:blipFill>
                <a:blip r:embed="rId2"/>
                <a:stretch>
                  <a:fillRect r="-292" b="-120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2B4F7C0-EB28-D84E-139A-989B8656F1D6}"/>
              </a:ext>
            </a:extLst>
          </p:cNvPr>
          <p:cNvSpPr/>
          <p:nvPr/>
        </p:nvSpPr>
        <p:spPr>
          <a:xfrm>
            <a:off x="899591" y="1449667"/>
            <a:ext cx="1306781" cy="612648"/>
          </a:xfrm>
          <a:prstGeom prst="wedgeRoundRectCallout">
            <a:avLst>
              <a:gd name="adj1" fmla="val 68608"/>
              <a:gd name="adj2" fmla="val 107623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Posterior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1585D8D-AB70-4CBE-8ECE-18D798FA99AB}"/>
              </a:ext>
            </a:extLst>
          </p:cNvPr>
          <p:cNvSpPr/>
          <p:nvPr/>
        </p:nvSpPr>
        <p:spPr>
          <a:xfrm>
            <a:off x="3129475" y="1057300"/>
            <a:ext cx="1306781" cy="612648"/>
          </a:xfrm>
          <a:prstGeom prst="wedgeRoundRectCallout">
            <a:avLst>
              <a:gd name="adj1" fmla="val 68608"/>
              <a:gd name="adj2" fmla="val 107623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Likelihood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356BD59-FE16-1E16-0EBC-7A52589BA653}"/>
              </a:ext>
            </a:extLst>
          </p:cNvPr>
          <p:cNvSpPr/>
          <p:nvPr/>
        </p:nvSpPr>
        <p:spPr>
          <a:xfrm>
            <a:off x="5940152" y="1057300"/>
            <a:ext cx="904439" cy="612648"/>
          </a:xfrm>
          <a:prstGeom prst="wedgeRoundRectCallout">
            <a:avLst>
              <a:gd name="adj1" fmla="val -52177"/>
              <a:gd name="adj2" fmla="val 119772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Prior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FDDF7B8-018D-D890-D2BF-F31ABC6B9E9C}"/>
              </a:ext>
            </a:extLst>
          </p:cNvPr>
          <p:cNvSpPr/>
          <p:nvPr/>
        </p:nvSpPr>
        <p:spPr>
          <a:xfrm>
            <a:off x="3677426" y="4009628"/>
            <a:ext cx="1789148" cy="632884"/>
          </a:xfrm>
          <a:prstGeom prst="wedgeRoundRectCallout">
            <a:avLst>
              <a:gd name="adj1" fmla="val 38952"/>
              <a:gd name="adj2" fmla="val -163021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Marginalisation</a:t>
            </a:r>
          </a:p>
        </p:txBody>
      </p:sp>
    </p:spTree>
    <p:extLst>
      <p:ext uri="{BB962C8B-B14F-4D97-AF65-F5344CB8AC3E}">
        <p14:creationId xmlns:p14="http://schemas.microsoft.com/office/powerpoint/2010/main" val="396287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2F67-0ECD-CAEC-7C29-EB0ECBF9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C4BE5-3170-8925-9854-34110C6E5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call it Naïve because it assumes that all the features are independent. In practice this is not always true – but this assumptions allows us to apply the Bayesian theorem: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42A72-28A9-9593-ECF1-298F0EEA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18</a:t>
            </a:fld>
            <a:endParaRPr lang="en-GB" altLang="en-US" dirty="0"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00E2535-CEF0-A173-7731-DBFDF1F75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569468"/>
            <a:ext cx="5217178" cy="100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8AE-B546-379E-4A9E-EB44434F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in one place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FF361-49E0-E910-78E2-9A2A168B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19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FED662-1031-F4EC-2B95-27041580C63F}"/>
                  </a:ext>
                </a:extLst>
              </p:cNvPr>
              <p:cNvSpPr txBox="1"/>
              <p:nvPr/>
            </p:nvSpPr>
            <p:spPr>
              <a:xfrm>
                <a:off x="457200" y="1273324"/>
                <a:ext cx="2523063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FED662-1031-F4EC-2B95-27041580C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73324"/>
                <a:ext cx="2523063" cy="8924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ACDEF-5FFB-54FA-6FDB-9BE58A5F9A96}"/>
                  </a:ext>
                </a:extLst>
              </p:cNvPr>
              <p:cNvSpPr txBox="1"/>
              <p:nvPr/>
            </p:nvSpPr>
            <p:spPr>
              <a:xfrm>
                <a:off x="457200" y="3365245"/>
                <a:ext cx="2727413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𝑆𝑒𝑛𝑠𝑒𝑡𝑖𝑣𝑖𝑡𝑦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ACDEF-5FFB-54FA-6FDB-9BE58A5F9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365245"/>
                <a:ext cx="2727413" cy="8924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FC0F96-A365-471E-8416-7CD5E7D59B56}"/>
                  </a:ext>
                </a:extLst>
              </p:cNvPr>
              <p:cNvSpPr txBox="1"/>
              <p:nvPr/>
            </p:nvSpPr>
            <p:spPr>
              <a:xfrm>
                <a:off x="442270" y="4257733"/>
                <a:ext cx="2706575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𝑆𝑝𝑒𝑐𝑖𝑓𝑖𝑐𝑖𝑡𝑦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FC0F96-A365-471E-8416-7CD5E7D5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70" y="4257733"/>
                <a:ext cx="2706575" cy="8924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B2E7F-CF94-04F9-C5CC-3A2F15344C04}"/>
                  </a:ext>
                </a:extLst>
              </p:cNvPr>
              <p:cNvSpPr txBox="1"/>
              <p:nvPr/>
            </p:nvSpPr>
            <p:spPr>
              <a:xfrm>
                <a:off x="457200" y="2099356"/>
                <a:ext cx="2164823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B2E7F-CF94-04F9-C5CC-3A2F15344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099356"/>
                <a:ext cx="2164823" cy="8924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64935-E6B5-A9F7-5EFC-02B18AD81FBE}"/>
                  </a:ext>
                </a:extLst>
              </p:cNvPr>
              <p:cNvSpPr txBox="1"/>
              <p:nvPr/>
            </p:nvSpPr>
            <p:spPr>
              <a:xfrm>
                <a:off x="3851920" y="1247766"/>
                <a:ext cx="3431965" cy="899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64935-E6B5-A9F7-5EFC-02B18AD8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247766"/>
                <a:ext cx="3431965" cy="899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2146DF-A58B-7342-420C-20D79EA45305}"/>
                  </a:ext>
                </a:extLst>
              </p:cNvPr>
              <p:cNvSpPr txBox="1"/>
              <p:nvPr/>
            </p:nvSpPr>
            <p:spPr>
              <a:xfrm>
                <a:off x="3928158" y="2165812"/>
                <a:ext cx="3598357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2146DF-A58B-7342-420C-20D79EA45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158" y="2165812"/>
                <a:ext cx="3598357" cy="8924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1D7AF19-7E2E-9D9D-BEE0-DDC0605BB1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948" y="3189837"/>
            <a:ext cx="2340937" cy="22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31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B1860-CF79-7642-B68E-7F42926F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representations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45C28-1CD4-A249-B716-D5DD3FAE6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685800" rtl="0" eaLnBrk="1" latinLnBrk="0" hangingPunct="1">
              <a:defRPr sz="825" b="0" i="0" kern="1200" baseline="0">
                <a:solidFill>
                  <a:srgbClr val="00326E"/>
                </a:solidFill>
                <a:latin typeface="Arial" charset="0"/>
                <a:ea typeface="Helvetica Neue LT Std 45 Light" charset="0"/>
                <a:cs typeface="Helvetica Neue LT Std 45 Light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DE7DA32-08EE-2E47-89DC-05D3233974D5}" type="slidenum">
              <a:rPr lang="en-US" smtClean="0"/>
              <a:pPr>
                <a:defRPr/>
              </a:pPr>
              <a:t>2</a:t>
            </a:fld>
            <a:endParaRPr lang="en-GB" altLang="x-non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B33F87-A89A-8341-A1BD-F3AB04AF7FF4}"/>
              </a:ext>
            </a:extLst>
          </p:cNvPr>
          <p:cNvSpPr/>
          <p:nvPr/>
        </p:nvSpPr>
        <p:spPr>
          <a:xfrm>
            <a:off x="457200" y="1633364"/>
            <a:ext cx="3871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CCXVI divided by VI?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2296AF-49DB-7146-B086-C7C19DCD13C1}"/>
              </a:ext>
            </a:extLst>
          </p:cNvPr>
          <p:cNvSpPr/>
          <p:nvPr/>
        </p:nvSpPr>
        <p:spPr>
          <a:xfrm>
            <a:off x="482502" y="2798382"/>
            <a:ext cx="1290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216/6?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AFC3B6-6F77-674A-B159-B1525C585BEE}"/>
              </a:ext>
            </a:extLst>
          </p:cNvPr>
          <p:cNvSpPr/>
          <p:nvPr/>
        </p:nvSpPr>
        <p:spPr>
          <a:xfrm>
            <a:off x="478085" y="5072063"/>
            <a:ext cx="203773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dirty="0"/>
              <a:t>via: Goodfellow et al., Deep learning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863FD5-B5A4-7DB3-FB72-AED29C1BD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228" y="2857500"/>
            <a:ext cx="4601840" cy="130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5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E53D-278A-2052-8BD7-C4F0053E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applying polynomial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3ADF9-63BD-C075-3761-77E24A62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20</a:t>
            </a:fld>
            <a:endParaRPr lang="en-GB" alt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C7371EB-63CC-9AB6-D5A1-E41CBE018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30011"/>
            <a:ext cx="7772400" cy="4032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7D4C3-5C50-98CA-9C9F-709C5F6FA803}"/>
              </a:ext>
            </a:extLst>
          </p:cNvPr>
          <p:cNvSpPr txBox="1"/>
          <p:nvPr/>
        </p:nvSpPr>
        <p:spPr>
          <a:xfrm>
            <a:off x="984824" y="5213457"/>
            <a:ext cx="5598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7728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FB92-1556-E6F8-66DC-75497CBF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polynomial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7DC5F4-5992-47A5-D3F7-3A3FC17D6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21</a:t>
            </a:fld>
            <a:endParaRPr lang="en-GB" alt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1CD895-2EB1-010B-4AB3-22D507143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07760"/>
            <a:ext cx="7772400" cy="1345025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21D756C-E186-9CF5-1A16-1F6FFF874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701619"/>
            <a:ext cx="5487516" cy="2760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0DAB15-04F9-4E8A-A349-5C9CDFEC22A4}"/>
              </a:ext>
            </a:extLst>
          </p:cNvPr>
          <p:cNvSpPr txBox="1"/>
          <p:nvPr/>
        </p:nvSpPr>
        <p:spPr>
          <a:xfrm>
            <a:off x="984824" y="5419591"/>
            <a:ext cx="5598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8468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3FD70-EBF7-D622-9A5A-ADD36429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Example: SVM for a linearly separable set of 2d-points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55DBFA-9D1B-0E5D-9F42-27CA1F38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22</a:t>
            </a:fld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D9796-AB08-B538-78D1-B0DA7681D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52499"/>
            <a:ext cx="4120902" cy="406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0FC8EB-487B-2F7A-E7A7-E550395CFBBA}"/>
              </a:ext>
            </a:extLst>
          </p:cNvPr>
          <p:cNvSpPr txBox="1"/>
          <p:nvPr/>
        </p:nvSpPr>
        <p:spPr>
          <a:xfrm>
            <a:off x="450776" y="5324740"/>
            <a:ext cx="61024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Gill Sans MT" panose="020B0502020104020203" pitchFamily="34" charset="77"/>
              </a:rPr>
              <a:t>Source: https://</a:t>
            </a:r>
            <a:r>
              <a:rPr lang="en-GB" sz="900" dirty="0" err="1">
                <a:latin typeface="Gill Sans MT" panose="020B0502020104020203" pitchFamily="34" charset="77"/>
              </a:rPr>
              <a:t>vovkos.github.io</a:t>
            </a:r>
            <a:r>
              <a:rPr lang="en-GB" sz="900" dirty="0">
                <a:latin typeface="Gill Sans MT" panose="020B0502020104020203" pitchFamily="34" charset="77"/>
              </a:rPr>
              <a:t>/</a:t>
            </a:r>
            <a:r>
              <a:rPr lang="en-GB" sz="900" dirty="0" err="1">
                <a:latin typeface="Gill Sans MT" panose="020B0502020104020203" pitchFamily="34" charset="77"/>
              </a:rPr>
              <a:t>doxyrest</a:t>
            </a:r>
            <a:r>
              <a:rPr lang="en-GB" sz="900" dirty="0">
                <a:latin typeface="Gill Sans MT" panose="020B0502020104020203" pitchFamily="34" charset="77"/>
              </a:rPr>
              <a:t>-showcase/</a:t>
            </a:r>
            <a:r>
              <a:rPr lang="en-GB" sz="900" dirty="0" err="1">
                <a:latin typeface="Gill Sans MT" panose="020B0502020104020203" pitchFamily="34" charset="77"/>
              </a:rPr>
              <a:t>opencv</a:t>
            </a:r>
            <a:r>
              <a:rPr lang="en-GB" sz="900" dirty="0">
                <a:latin typeface="Gill Sans MT" panose="020B0502020104020203" pitchFamily="34" charset="77"/>
              </a:rPr>
              <a:t>/</a:t>
            </a:r>
            <a:r>
              <a:rPr lang="en-GB" sz="900" dirty="0" err="1">
                <a:latin typeface="Gill Sans MT" panose="020B0502020104020203" pitchFamily="34" charset="77"/>
              </a:rPr>
              <a:t>sphinx_rtd_theme</a:t>
            </a:r>
            <a:r>
              <a:rPr lang="en-GB" sz="900" dirty="0">
                <a:latin typeface="Gill Sans MT" panose="020B0502020104020203" pitchFamily="34" charset="77"/>
              </a:rPr>
              <a:t>/</a:t>
            </a:r>
            <a:r>
              <a:rPr lang="en-GB" sz="90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9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0914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58DF-ED5B-F52A-4D9E-A8AD54EB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Making Using DTs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24773-C2BE-F2CF-4BB3-7994697B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23</a:t>
            </a:fld>
            <a:endParaRPr lang="en-GB" altLang="en-US" dirty="0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BBE566FA-3F32-8D42-5FB3-94E459693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b="52121"/>
          <a:stretch/>
        </p:blipFill>
        <p:spPr bwMode="auto">
          <a:xfrm>
            <a:off x="0" y="2065412"/>
            <a:ext cx="4397895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igure 1">
            <a:extLst>
              <a:ext uri="{FF2B5EF4-FFF2-40B4-BE49-F238E27FC236}">
                <a16:creationId xmlns:a16="http://schemas.microsoft.com/office/drawing/2014/main" id="{60546C0F-7B9B-7B96-4114-BE63E8E27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7" t="50232"/>
          <a:stretch/>
        </p:blipFill>
        <p:spPr bwMode="auto">
          <a:xfrm>
            <a:off x="4194935" y="1701953"/>
            <a:ext cx="4716530" cy="284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27C18-BD8E-D2A3-9F49-831BB46DC0A7}"/>
              </a:ext>
            </a:extLst>
          </p:cNvPr>
          <p:cNvSpPr txBox="1"/>
          <p:nvPr/>
        </p:nvSpPr>
        <p:spPr>
          <a:xfrm>
            <a:off x="329443" y="5204327"/>
            <a:ext cx="8136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Source: Valdes, G., Luna, J., Eaton, E. 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et al.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MediBoost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: a Patient Stratification Tool for Interpretable Decision Making in the Era of Precision Medicine. 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Sci Rep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</a:t>
            </a:r>
            <a:r>
              <a:rPr lang="en-GB" sz="90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6,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 37854 (2016). https://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doi.org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/10.1038/srep37854</a:t>
            </a:r>
            <a:endParaRPr lang="en-GB" sz="9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31014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ECBD-32A6-02E9-9BCA-DA3CECDE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Random Forests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92245-E990-9E90-EAAF-CD0DE558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24</a:t>
            </a:fld>
            <a:endParaRPr lang="en-GB" altLang="en-US" dirty="0"/>
          </a:p>
        </p:txBody>
      </p:sp>
      <p:pic>
        <p:nvPicPr>
          <p:cNvPr id="4098" name="Picture 2" descr="Figure 3">
            <a:extLst>
              <a:ext uri="{FF2B5EF4-FFF2-40B4-BE49-F238E27FC236}">
                <a16:creationId xmlns:a16="http://schemas.microsoft.com/office/drawing/2014/main" id="{AC02FF1A-4BC7-D653-8439-A23BCFB18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916" y="794059"/>
            <a:ext cx="4666084" cy="44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DCBAC-E3AE-8207-792D-98037AB2D28F}"/>
              </a:ext>
            </a:extLst>
          </p:cNvPr>
          <p:cNvSpPr txBox="1"/>
          <p:nvPr/>
        </p:nvSpPr>
        <p:spPr>
          <a:xfrm>
            <a:off x="179512" y="5275012"/>
            <a:ext cx="8022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Source: 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Malebary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, S.J., Khan, Y.D. Evaluating machine learning methodologies for identification of cancer driver genes. 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Sci Rep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</a:t>
            </a:r>
            <a:r>
              <a:rPr lang="en-GB" sz="900" b="1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11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, 12281 (2021). https://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doi.org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/10.1038/s41598-021-91656-8</a:t>
            </a:r>
            <a:endParaRPr lang="en-GB" sz="9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3955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2D1F-6C35-D3BA-4B1D-35B0E4A8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NN with an activation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3251C-4400-3693-027B-1B21C91A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25</a:t>
            </a:fld>
            <a:endParaRPr lang="en-GB" alt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A82F7CC-A2CA-EE65-1660-64A15271DA27}"/>
              </a:ext>
            </a:extLst>
          </p:cNvPr>
          <p:cNvCxnSpPr>
            <a:cxnSpLocks/>
          </p:cNvCxnSpPr>
          <p:nvPr/>
        </p:nvCxnSpPr>
        <p:spPr>
          <a:xfrm>
            <a:off x="4755616" y="1964759"/>
            <a:ext cx="0" cy="53636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1BAA2F-873D-7ADE-6948-EC4065570FEB}"/>
              </a:ext>
            </a:extLst>
          </p:cNvPr>
          <p:cNvSpPr/>
          <p:nvPr/>
        </p:nvSpPr>
        <p:spPr>
          <a:xfrm>
            <a:off x="4541055" y="1601021"/>
            <a:ext cx="420047" cy="363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900440-900D-8CF0-01B1-949535B17D1F}"/>
              </a:ext>
            </a:extLst>
          </p:cNvPr>
          <p:cNvSpPr/>
          <p:nvPr/>
        </p:nvSpPr>
        <p:spPr>
          <a:xfrm>
            <a:off x="1811694" y="1837387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611427-36C0-4177-4E5A-7DF527123597}"/>
              </a:ext>
            </a:extLst>
          </p:cNvPr>
          <p:cNvSpPr/>
          <p:nvPr/>
        </p:nvSpPr>
        <p:spPr>
          <a:xfrm>
            <a:off x="1806754" y="4023044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18938A-CFAF-DAA4-5199-39F863434F02}"/>
              </a:ext>
            </a:extLst>
          </p:cNvPr>
          <p:cNvSpPr/>
          <p:nvPr/>
        </p:nvSpPr>
        <p:spPr>
          <a:xfrm>
            <a:off x="1806754" y="2957909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A38FE-3437-47E8-C25A-81241C63048E}"/>
              </a:ext>
            </a:extLst>
          </p:cNvPr>
          <p:cNvCxnSpPr>
            <a:cxnSpLocks/>
          </p:cNvCxnSpPr>
          <p:nvPr/>
        </p:nvCxnSpPr>
        <p:spPr>
          <a:xfrm>
            <a:off x="2466827" y="2291135"/>
            <a:ext cx="1625120" cy="62894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E46ED8-4502-43FF-55A9-7876FB55EA2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2466827" y="3287945"/>
            <a:ext cx="1505107" cy="1960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D12DB5-16F1-BC0E-D049-4E078ABC391B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2466827" y="3716846"/>
            <a:ext cx="1625120" cy="63623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A9F601-AAD1-29D8-8BF1-E19FF92108A9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5597054" y="3307550"/>
            <a:ext cx="1757049" cy="58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B44C31A-A0BC-9CDA-95C3-D413FCC6A5B8}"/>
              </a:ext>
            </a:extLst>
          </p:cNvPr>
          <p:cNvSpPr/>
          <p:nvPr/>
        </p:nvSpPr>
        <p:spPr>
          <a:xfrm>
            <a:off x="7354103" y="2978093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99637E-3504-9750-C449-E9A691B312B2}"/>
              </a:ext>
            </a:extLst>
          </p:cNvPr>
          <p:cNvSpPr txBox="1"/>
          <p:nvPr/>
        </p:nvSpPr>
        <p:spPr>
          <a:xfrm>
            <a:off x="7530477" y="3113081"/>
            <a:ext cx="30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CCD36-102D-5AC0-6BAB-003B0E28ED02}"/>
                  </a:ext>
                </a:extLst>
              </p:cNvPr>
              <p:cNvSpPr txBox="1"/>
              <p:nvPr/>
            </p:nvSpPr>
            <p:spPr>
              <a:xfrm>
                <a:off x="1979712" y="1984112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CCD36-102D-5AC0-6BAB-003B0E28E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1984112"/>
                <a:ext cx="3715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90C2E0-0E0E-BFC6-7134-18E9BBFC7008}"/>
                  </a:ext>
                </a:extLst>
              </p:cNvPr>
              <p:cNvSpPr txBox="1"/>
              <p:nvPr/>
            </p:nvSpPr>
            <p:spPr>
              <a:xfrm>
                <a:off x="1968252" y="3073524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90C2E0-0E0E-BFC6-7134-18E9BBFC7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252" y="3073524"/>
                <a:ext cx="3715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516F0-475C-0D33-E051-E6EDEF0CB8FF}"/>
                  </a:ext>
                </a:extLst>
              </p:cNvPr>
              <p:cNvSpPr txBox="1"/>
              <p:nvPr/>
            </p:nvSpPr>
            <p:spPr>
              <a:xfrm>
                <a:off x="1979712" y="4144352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516F0-475C-0D33-E051-E6EDEF0CB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144352"/>
                <a:ext cx="3715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351F71-760B-F3BE-4016-4CF0C18A7CD5}"/>
                  </a:ext>
                </a:extLst>
              </p:cNvPr>
              <p:cNvSpPr txBox="1"/>
              <p:nvPr/>
            </p:nvSpPr>
            <p:spPr>
              <a:xfrm>
                <a:off x="2801802" y="2910854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351F71-760B-F3BE-4016-4CF0C18A7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802" y="2910854"/>
                <a:ext cx="6600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8B7E-3DD8-687C-ABBD-95CCFDF8A50F}"/>
                  </a:ext>
                </a:extLst>
              </p:cNvPr>
              <p:cNvSpPr txBox="1"/>
              <p:nvPr/>
            </p:nvSpPr>
            <p:spPr>
              <a:xfrm>
                <a:off x="2796863" y="2106469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8B7E-3DD8-687C-ABBD-95CCFDF8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863" y="2106469"/>
                <a:ext cx="660073" cy="369332"/>
              </a:xfrm>
              <a:prstGeom prst="rect">
                <a:avLst/>
              </a:prstGeom>
              <a:blipFill>
                <a:blip r:embed="rId6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48189-F117-7D8B-9295-47364CE71B65}"/>
                  </a:ext>
                </a:extLst>
              </p:cNvPr>
              <p:cNvSpPr txBox="1"/>
              <p:nvPr/>
            </p:nvSpPr>
            <p:spPr>
              <a:xfrm>
                <a:off x="2796863" y="3675417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48189-F117-7D8B-9295-47364CE7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863" y="3675417"/>
                <a:ext cx="6600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55E2B-2E94-FEFA-4391-9D91B3F61BB8}"/>
                  </a:ext>
                </a:extLst>
              </p:cNvPr>
              <p:cNvSpPr txBox="1"/>
              <p:nvPr/>
            </p:nvSpPr>
            <p:spPr>
              <a:xfrm>
                <a:off x="3879165" y="4454281"/>
                <a:ext cx="2883258" cy="848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55E2B-2E94-FEFA-4391-9D91B3F61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165" y="4454281"/>
                <a:ext cx="2883258" cy="848758"/>
              </a:xfrm>
              <a:prstGeom prst="rect">
                <a:avLst/>
              </a:prstGeom>
              <a:blipFill>
                <a:blip r:embed="rId8"/>
                <a:stretch>
                  <a:fillRect l="-1316" t="-98529" b="-15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EB3FB558-963D-BE06-4D8F-A703F49DF840}"/>
              </a:ext>
            </a:extLst>
          </p:cNvPr>
          <p:cNvSpPr/>
          <p:nvPr/>
        </p:nvSpPr>
        <p:spPr>
          <a:xfrm>
            <a:off x="6102350" y="2967710"/>
            <a:ext cx="660073" cy="660073"/>
          </a:xfrm>
          <a:prstGeom prst="ellips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730CC1-143E-7669-856D-EE8FC8E7B98C}"/>
              </a:ext>
            </a:extLst>
          </p:cNvPr>
          <p:cNvSpPr/>
          <p:nvPr/>
        </p:nvSpPr>
        <p:spPr>
          <a:xfrm>
            <a:off x="3971933" y="2497460"/>
            <a:ext cx="1625120" cy="16201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390CAC-AE66-9EE5-FEBC-929DCA0C7DE3}"/>
                  </a:ext>
                </a:extLst>
              </p:cNvPr>
              <p:cNvSpPr txBox="1"/>
              <p:nvPr/>
            </p:nvSpPr>
            <p:spPr>
              <a:xfrm>
                <a:off x="3971932" y="2895795"/>
                <a:ext cx="1620177" cy="68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390CAC-AE66-9EE5-FEBC-929DCA0C7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32" y="2895795"/>
                <a:ext cx="1620177" cy="680699"/>
              </a:xfrm>
              <a:prstGeom prst="rect">
                <a:avLst/>
              </a:prstGeom>
              <a:blipFill>
                <a:blip r:embed="rId9"/>
                <a:stretch>
                  <a:fillRect l="-25581" t="-98148" b="-153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15A30978-9E88-45E3-329C-15B6AE8697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67456" y="3174594"/>
            <a:ext cx="329860" cy="288030"/>
          </a:xfrm>
          <a:prstGeom prst="bent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228BDBAA-FB42-FFF1-74BE-8D485AA43C0E}"/>
              </a:ext>
            </a:extLst>
          </p:cNvPr>
          <p:cNvSpPr/>
          <p:nvPr/>
        </p:nvSpPr>
        <p:spPr>
          <a:xfrm rot="16200000">
            <a:off x="5296076" y="2826440"/>
            <a:ext cx="475001" cy="2883258"/>
          </a:xfrm>
          <a:prstGeom prst="leftBrace">
            <a:avLst/>
          </a:prstGeom>
          <a:ln>
            <a:solidFill>
              <a:srgbClr val="FF0000">
                <a:alpha val="64242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91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3B2A-872E-5942-A31F-CD4EDB9D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D196B-99C1-7A44-A7CE-B5C53011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26</a:t>
            </a:fld>
            <a:endParaRPr lang="en-GB" alt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D53D55-EF41-3743-9700-4ED13771D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67" y="1177313"/>
            <a:ext cx="2391833" cy="508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CCEEA80-E8A5-5144-951E-F4EEE698F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61" y="2026708"/>
            <a:ext cx="3799417" cy="32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76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C8A5-839A-152E-11B2-59765D58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 a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9FAC1-A5F0-51EC-37BC-E4E518FEC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Using images by </a:t>
            </a:r>
            <a:r>
              <a:rPr lang="en-GB" b="0" i="1" u="none" strike="noStrike" dirty="0">
                <a:effectLst/>
              </a:rPr>
              <a:t>flattening</a:t>
            </a:r>
            <a:r>
              <a:rPr lang="en-GB" b="0" i="0" u="none" strike="noStrike" dirty="0">
                <a:effectLst/>
              </a:rPr>
              <a:t> the images means overlooking the spatial relation between pixels. </a:t>
            </a:r>
          </a:p>
          <a:p>
            <a:r>
              <a:rPr lang="en-GB" b="0" i="0" u="none" strike="noStrike" dirty="0">
                <a:effectLst/>
              </a:rPr>
              <a:t>This deeply unsatisfying approach could be a very simple solution in order to feed the resulting one-dimensional vectors through a fully connected MLP or other probabilistic models.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BE8C4-C774-E364-70F3-555ADE55D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27</a:t>
            </a:fld>
            <a:endParaRPr lang="en-GB" altLang="en-US" dirty="0"/>
          </a:p>
        </p:txBody>
      </p:sp>
      <p:pic>
        <p:nvPicPr>
          <p:cNvPr id="1026" name="Picture 2" descr="Magnetic resonance imaging of the brain - Wikipedia">
            <a:extLst>
              <a:ext uri="{FF2B5EF4-FFF2-40B4-BE49-F238E27FC236}">
                <a16:creationId xmlns:a16="http://schemas.microsoft.com/office/drawing/2014/main" id="{1C844A62-A0BD-62B0-4989-7A74A3786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857500"/>
            <a:ext cx="2026568" cy="215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9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34E4-D733-FCFA-BB5E-D7562D2A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edge detection: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6C015-3BA5-7C68-6CAB-AFC955B1A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28</a:t>
            </a:fld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92E59-A1B9-73D5-C906-298094863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01"/>
          <a:stretch/>
        </p:blipFill>
        <p:spPr>
          <a:xfrm>
            <a:off x="1403648" y="1345332"/>
            <a:ext cx="4419600" cy="432048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703E68E0-7BFA-FF5B-3343-491EE52065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" t="32525" r="12094" b="4803"/>
          <a:stretch/>
        </p:blipFill>
        <p:spPr>
          <a:xfrm>
            <a:off x="4572000" y="2522483"/>
            <a:ext cx="4104456" cy="317577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6996B0-8ABF-746C-833A-49A06F165BD6}"/>
              </a:ext>
            </a:extLst>
          </p:cNvPr>
          <p:cNvCxnSpPr>
            <a:cxnSpLocks/>
          </p:cNvCxnSpPr>
          <p:nvPr/>
        </p:nvCxnSpPr>
        <p:spPr>
          <a:xfrm>
            <a:off x="2985918" y="2192701"/>
            <a:ext cx="2837330" cy="37676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D4D5AC3-1976-B43D-300A-E701A97757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7" r="8523"/>
          <a:stretch/>
        </p:blipFill>
        <p:spPr>
          <a:xfrm>
            <a:off x="1979712" y="2146871"/>
            <a:ext cx="1008112" cy="5433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4F77F6-51B9-3189-B05E-3A1EE6F5EDAE}"/>
              </a:ext>
            </a:extLst>
          </p:cNvPr>
          <p:cNvCxnSpPr>
            <a:cxnSpLocks/>
          </p:cNvCxnSpPr>
          <p:nvPr/>
        </p:nvCxnSpPr>
        <p:spPr>
          <a:xfrm>
            <a:off x="2985918" y="2669116"/>
            <a:ext cx="2837330" cy="4437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C3B311-6B46-7945-29EC-123FDB33AFA7}"/>
              </a:ext>
            </a:extLst>
          </p:cNvPr>
          <p:cNvCxnSpPr>
            <a:cxnSpLocks/>
          </p:cNvCxnSpPr>
          <p:nvPr/>
        </p:nvCxnSpPr>
        <p:spPr>
          <a:xfrm>
            <a:off x="1979712" y="2669116"/>
            <a:ext cx="2835424" cy="48427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ED233B-6762-D648-7EF7-D7297375A224}"/>
              </a:ext>
            </a:extLst>
          </p:cNvPr>
          <p:cNvCxnSpPr>
            <a:cxnSpLocks/>
          </p:cNvCxnSpPr>
          <p:nvPr/>
        </p:nvCxnSpPr>
        <p:spPr>
          <a:xfrm>
            <a:off x="1979712" y="2193420"/>
            <a:ext cx="2808312" cy="4181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7BD955C5-F287-CFBD-08EF-3C41A3D341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7" r="8523"/>
          <a:stretch/>
        </p:blipFill>
        <p:spPr>
          <a:xfrm>
            <a:off x="4815136" y="2569468"/>
            <a:ext cx="1008112" cy="543368"/>
          </a:xfrm>
          <a:prstGeom prst="rect">
            <a:avLst/>
          </a:prstGeom>
          <a:ln w="158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50820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C 0.11771 0.03027 0.23559 0.06083 0.30069 0.07277 C 0.36562 0.08472 0.36024 0.07055 0.38923 0.07083 C 0.41857 0.07111 0.44844 0.07444 0.47569 0.07444 C 0.50278 0.07444 0.5526 0.07083 0.5526 0.07111 C 0.57864 0.07 0.68246 0.05083 0.63316 0.06888 C 0.5835 0.08722 0.30208 0.15888 0.25642 0.18 C 0.21041 0.20083 0.33142 0.19361 0.35903 0.195 C 0.38663 0.19666 0.39965 0.19111 0.42205 0.18944 C 0.4441 0.18805 0.47257 0.18527 0.49184 0.18555 C 0.51146 0.18583 0.52187 0.19 0.53854 0.19138 C 0.55521 0.1925 0.59219 0.19333 0.59219 0.19361 C 0.60712 0.19388 0.68646 0.17555 0.62847 0.195 C 0.57048 0.21444 0.28003 0.28805 0.24479 0.30944 C 0.20955 0.33083 0.37344 0.31861 0.41736 0.32277 C 0.46094 0.32638 0.47743 0.33055 0.50729 0.33194 C 0.53663 0.33361 0.59548 0.33194 0.59548 0.33222 C 0.61632 0.33194 0.68767 0.31944 0.63055 0.33194 C 0.57361 0.34444 0.29253 0.39305 0.25399 0.40722 C 0.21528 0.42138 0.39861 0.41666 0.39861 0.41694 C 0.43975 0.41944 0.46927 0.42361 0.50139 0.42416 C 0.53333 0.42444 0.5691 0.41888 0.59114 0.41833 C 0.61302 0.41805 0.68975 0.4125 0.63316 0.42222 C 0.57639 0.43194 0.29653 0.46805 0.25052 0.47666 C 0.20451 0.48527 0.35764 0.47472 0.35764 0.475 L 0.41267 0.47472 C 0.42899 0.47527 0.43923 0.47638 0.45573 0.47666 C 0.47239 0.47694 0.49444 0.47833 0.5118 0.47666 C 0.52916 0.47527 0.54114 0.46916 0.55972 0.4675 C 0.57795 0.46555 0.60937 0.46583 0.62274 0.46555 C 0.63576 0.46527 0.63889 0.46555 0.63889 0.46583 L 0.63889 0.46555 " pathEditMode="relative" rAng="0" ptsTypes="AAAAAAAAAAAAAAAAAAAAAAAAAAAAAAAA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74" y="24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0AA84-B883-53C8-3294-DBC1CAF0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kernels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8BB98-1E3C-E7D4-96C8-3956F1C0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29</a:t>
            </a:fld>
            <a:endParaRPr lang="en-GB" altLang="en-US" dirty="0"/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B613287D-9E96-E42F-3AFA-7C2E793D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332484"/>
            <a:ext cx="5112568" cy="1791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DC19D5-31E5-B9A1-568F-F66D93C81BC5}"/>
              </a:ext>
            </a:extLst>
          </p:cNvPr>
          <p:cNvSpPr txBox="1"/>
          <p:nvPr/>
        </p:nvSpPr>
        <p:spPr>
          <a:xfrm>
            <a:off x="755576" y="3643852"/>
            <a:ext cx="72728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Two-dimensional cross-correlation operation. The shaded portions are the first output element as well as the input and kernel tensor elements used for the output computation: 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b="0" i="0" u="none" strike="noStrike" dirty="0">
                <a:solidFill>
                  <a:srgbClr val="FF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(0×0) + (1×1)+ (3×2)+ (4×3)=19.</a:t>
            </a:r>
            <a:endParaRPr lang="en-GB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31D4AA-9B13-8E5C-481F-CE9BD8B4A890}"/>
                  </a:ext>
                </a:extLst>
              </p:cNvPr>
              <p:cNvSpPr txBox="1"/>
              <p:nvPr/>
            </p:nvSpPr>
            <p:spPr>
              <a:xfrm>
                <a:off x="6192180" y="1241049"/>
                <a:ext cx="27831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4×2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5×3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31D4AA-9B13-8E5C-481F-CE9BD8B4A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180" y="1241049"/>
                <a:ext cx="2783133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B4D7C5-608A-98A8-0890-3F0FA1695FBB}"/>
                  </a:ext>
                </a:extLst>
              </p:cNvPr>
              <p:cNvSpPr txBox="1"/>
              <p:nvPr/>
            </p:nvSpPr>
            <p:spPr>
              <a:xfrm>
                <a:off x="3085010" y="3201893"/>
                <a:ext cx="27831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4×1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6×2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7×3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=37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B4D7C5-608A-98A8-0890-3F0FA1695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010" y="3201893"/>
                <a:ext cx="278313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E518EF-641D-36D7-87F7-F940DD010D7D}"/>
                  </a:ext>
                </a:extLst>
              </p:cNvPr>
              <p:cNvSpPr txBox="1"/>
              <p:nvPr/>
            </p:nvSpPr>
            <p:spPr>
              <a:xfrm>
                <a:off x="6360866" y="2554911"/>
                <a:ext cx="27831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5×1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7×2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8×3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=43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E518EF-641D-36D7-87F7-F940DD010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66" y="2554911"/>
                <a:ext cx="278313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E47F00-C2A6-6C25-C68B-34ED80B591E2}"/>
              </a:ext>
            </a:extLst>
          </p:cNvPr>
          <p:cNvCxnSpPr/>
          <p:nvPr/>
        </p:nvCxnSpPr>
        <p:spPr>
          <a:xfrm flipV="1">
            <a:off x="5868144" y="1588294"/>
            <a:ext cx="685056" cy="549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E8EDB3-AE9E-095C-C7D2-0C202DB37F69}"/>
              </a:ext>
            </a:extLst>
          </p:cNvPr>
          <p:cNvCxnSpPr>
            <a:cxnSpLocks/>
          </p:cNvCxnSpPr>
          <p:nvPr/>
        </p:nvCxnSpPr>
        <p:spPr>
          <a:xfrm>
            <a:off x="6012160" y="2693411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2C3C75-5E44-A2D3-1F66-2ED175C7BBB5}"/>
              </a:ext>
            </a:extLst>
          </p:cNvPr>
          <p:cNvCxnSpPr>
            <a:cxnSpLocks/>
          </p:cNvCxnSpPr>
          <p:nvPr/>
        </p:nvCxnSpPr>
        <p:spPr>
          <a:xfrm flipH="1">
            <a:off x="5076056" y="2857500"/>
            <a:ext cx="288032" cy="266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59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BB76D-DAAF-AB4A-9ED3-34508737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learning and intelligent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DED8B6-A2CE-8543-BF89-031CD443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</a:t>
            </a:fld>
            <a:endParaRPr lang="en-GB" alt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F5AACBD-5F51-A546-9135-6AEAA3933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450" y="1092011"/>
            <a:ext cx="3893797" cy="42247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B78116-ACEB-B748-BE26-6E9A89195B7F}"/>
              </a:ext>
            </a:extLst>
          </p:cNvPr>
          <p:cNvSpPr/>
          <p:nvPr/>
        </p:nvSpPr>
        <p:spPr>
          <a:xfrm>
            <a:off x="2800182" y="1297327"/>
            <a:ext cx="1500167" cy="480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E1A2A-64C7-D9DA-3619-621A2A73D3BA}"/>
              </a:ext>
            </a:extLst>
          </p:cNvPr>
          <p:cNvSpPr txBox="1"/>
          <p:nvPr/>
        </p:nvSpPr>
        <p:spPr>
          <a:xfrm>
            <a:off x="683568" y="5478754"/>
            <a:ext cx="2626040" cy="220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33" dirty="0">
                <a:latin typeface="Gill Sans MT" panose="020B0502020104020203" pitchFamily="34" charset="77"/>
              </a:rPr>
              <a:t>Source: Deep Learning, Ian Goodfellow et al, MIT press.</a:t>
            </a:r>
          </a:p>
        </p:txBody>
      </p:sp>
    </p:spTree>
    <p:extLst>
      <p:ext uri="{BB962C8B-B14F-4D97-AF65-F5344CB8AC3E}">
        <p14:creationId xmlns:p14="http://schemas.microsoft.com/office/powerpoint/2010/main" val="661999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4FB1F-000F-97CF-26D2-712A936F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Padding: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26B88-E287-7E94-D25C-738D1EE1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30</a:t>
            </a:fld>
            <a:endParaRPr lang="en-GB" altLang="en-US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7CE5641-FEA3-39BE-03C0-E755E626A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1416050"/>
            <a:ext cx="71755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2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9F2D4-0CDC-E988-371B-F66766CE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9A8C-8DC7-B9F3-1BCE-00CD92CC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Like convolutional layers, </a:t>
            </a:r>
            <a:r>
              <a:rPr lang="en-GB" b="0" i="1" u="none" strike="noStrike" dirty="0">
                <a:effectLst/>
              </a:rPr>
              <a:t>pooling</a:t>
            </a:r>
            <a:r>
              <a:rPr lang="en-GB" b="0" i="0" u="none" strike="noStrike" dirty="0">
                <a:effectLst/>
              </a:rPr>
              <a:t> operators consist of a fixed-shape window that is slid over all regions in the input according to its stride, computing a single output for each location traversed by the fixed-shape window (sometimes known as the </a:t>
            </a:r>
            <a:r>
              <a:rPr lang="en-GB" b="0" i="1" u="none" strike="noStrike" dirty="0">
                <a:effectLst/>
              </a:rPr>
              <a:t>pooling window</a:t>
            </a:r>
            <a:r>
              <a:rPr lang="en-GB" b="0" i="0" u="none" strike="noStrike" dirty="0">
                <a:effectLst/>
              </a:rPr>
              <a:t>).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283EC-E3ED-31AF-5EA6-008291E8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31</a:t>
            </a:fld>
            <a:endParaRPr lang="en-GB" alt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249FC4-1467-9A77-C507-CF7D234AC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50"/>
          <a:stretch/>
        </p:blipFill>
        <p:spPr>
          <a:xfrm>
            <a:off x="755576" y="2857500"/>
            <a:ext cx="7772400" cy="163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49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A932-CC0B-4BE6-971A-0F8E401A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Compressed notion for LeNet-5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629BC-8E3F-BFE4-1AD7-68A77714E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32</a:t>
            </a:fld>
            <a:endParaRPr lang="en-GB" alt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4B3FDAB-27E4-657F-1055-132D339D2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27684"/>
            <a:ext cx="2601360" cy="449044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8C5386E-4502-0CFE-1DFE-DD8204875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32" y="2065412"/>
            <a:ext cx="5568620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68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40D0-EB81-6D5B-C635-31F988B8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B0BA7-1E07-42E8-5C18-A9E7289A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33</a:t>
            </a:fld>
            <a:endParaRPr lang="en-GB" altLang="en-US" dirty="0"/>
          </a:p>
        </p:txBody>
      </p:sp>
      <p:pic>
        <p:nvPicPr>
          <p:cNvPr id="4" name="Picture 2" descr="Magnetic resonance imaging of the brain - Wikipedia">
            <a:extLst>
              <a:ext uri="{FF2B5EF4-FFF2-40B4-BE49-F238E27FC236}">
                <a16:creationId xmlns:a16="http://schemas.microsoft.com/office/drawing/2014/main" id="{33E184CB-CBE2-945A-FF94-194C7E5E5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03820"/>
            <a:ext cx="1224136" cy="13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gnetic resonance imaging of the brain - Wikipedia">
            <a:extLst>
              <a:ext uri="{FF2B5EF4-FFF2-40B4-BE49-F238E27FC236}">
                <a16:creationId xmlns:a16="http://schemas.microsoft.com/office/drawing/2014/main" id="{C5D11081-5FE5-7AE1-A616-9787F4AA5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trans="23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190" y="2448665"/>
            <a:ext cx="1224136" cy="13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21FB8FB-29CB-5D24-4FDA-62CAF9564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652801"/>
            <a:ext cx="4699000" cy="2705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487C2B-FA5C-42C9-2E57-BB9F8EDA2A92}"/>
              </a:ext>
            </a:extLst>
          </p:cNvPr>
          <p:cNvSpPr txBox="1"/>
          <p:nvPr/>
        </p:nvSpPr>
        <p:spPr>
          <a:xfrm>
            <a:off x="611560" y="5318126"/>
            <a:ext cx="51603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Source for the middle image: https://</a:t>
            </a:r>
            <a:r>
              <a:rPr lang="en-GB" sz="1050" dirty="0" err="1"/>
              <a:t>uk.mathworks.com</a:t>
            </a:r>
            <a:r>
              <a:rPr lang="en-GB" sz="1050" dirty="0"/>
              <a:t>/discovery/</a:t>
            </a:r>
            <a:r>
              <a:rPr lang="en-GB" sz="1050" dirty="0" err="1"/>
              <a:t>autoencoder.html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4053834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FC30-E0FF-1FEF-299A-DB4531D4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deployments in real-world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A6DB1-7314-82A1-4259-8CDA4A1B4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systems are often are used for decision-support by keeping human-in-the-loop. </a:t>
            </a:r>
          </a:p>
          <a:p>
            <a:r>
              <a:rPr lang="en-GB" dirty="0"/>
              <a:t>However, trustworthiness, reliability and robustness of the systems/models must be considered and investigated prior to the deployments. </a:t>
            </a:r>
          </a:p>
          <a:p>
            <a:r>
              <a:rPr lang="en-GB" dirty="0"/>
              <a:t>The users’ perceptions of the system and appropriate training should be also considered.  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4156-287C-83BE-03EF-AB852B39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92140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D866-3051-EE86-C457-8E8E3B0B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Responsible and ethical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0189-C425-0175-8CA9-16F16CB8B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Anticipate risks and potential issues</a:t>
            </a:r>
          </a:p>
          <a:p>
            <a:r>
              <a:rPr lang="en-GB" dirty="0"/>
              <a:t>Actively engage and think of solutions </a:t>
            </a:r>
          </a:p>
          <a:p>
            <a:r>
              <a:rPr lang="en-GB" dirty="0"/>
              <a:t>Work with domain experts and learn about the context and conditions of data collection, and the use of system/model. </a:t>
            </a:r>
          </a:p>
          <a:p>
            <a:r>
              <a:rPr lang="en-GB" dirty="0"/>
              <a:t>Create feedback loops (before and after deployment)</a:t>
            </a:r>
          </a:p>
          <a:p>
            <a:r>
              <a:rPr lang="en-GB" dirty="0"/>
              <a:t>Plan for update and maintenance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21AEB-4E19-5A84-8D40-3FD40114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71207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B0D2-BD3A-E74A-BF9B-384D9B53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Hidden technical debt </a:t>
            </a:r>
            <a:r>
              <a:rPr lang="en-US" dirty="0"/>
              <a:t>in real-world ML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1D8B13-0805-9346-8763-51B66271325F}"/>
              </a:ext>
            </a:extLst>
          </p:cNvPr>
          <p:cNvSpPr/>
          <p:nvPr/>
        </p:nvSpPr>
        <p:spPr>
          <a:xfrm>
            <a:off x="1403648" y="4135870"/>
            <a:ext cx="61722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i="1" dirty="0">
                <a:latin typeface="+mj-lt"/>
              </a:rPr>
              <a:t>Only a small fraction of real-world ML systems is composed of the ML code.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A6EE7-499C-124B-AD7B-72E103203EB4}"/>
              </a:ext>
            </a:extLst>
          </p:cNvPr>
          <p:cNvSpPr txBox="1"/>
          <p:nvPr/>
        </p:nvSpPr>
        <p:spPr>
          <a:xfrm>
            <a:off x="1403648" y="5129095"/>
            <a:ext cx="561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+mn-lt"/>
              </a:rPr>
              <a:t>Source:  Sculley et al., </a:t>
            </a:r>
            <a:r>
              <a:rPr lang="en-GB" sz="900" i="1" dirty="0">
                <a:latin typeface="+mn-lt"/>
              </a:rPr>
              <a:t>Hidden Technical Debt in Machine Learning Systems, </a:t>
            </a:r>
            <a:r>
              <a:rPr lang="en-GB" sz="900" i="1" dirty="0" err="1">
                <a:latin typeface="+mn-lt"/>
              </a:rPr>
              <a:t>NeurIPS</a:t>
            </a:r>
            <a:r>
              <a:rPr lang="en-GB" sz="900" i="1" dirty="0">
                <a:latin typeface="+mn-lt"/>
              </a:rPr>
              <a:t>, 2015. </a:t>
            </a:r>
          </a:p>
          <a:p>
            <a:endParaRPr lang="en-US" sz="900" i="1" dirty="0">
              <a:latin typeface="+mn-lt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F824E5B-40CE-E54E-8F34-3442F8E0C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76" y="1200611"/>
            <a:ext cx="6858000" cy="24387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EC1FA2-85F4-E043-8E64-AF46487DA9BC}"/>
              </a:ext>
            </a:extLst>
          </p:cNvPr>
          <p:cNvSpPr/>
          <p:nvPr/>
        </p:nvSpPr>
        <p:spPr bwMode="auto">
          <a:xfrm>
            <a:off x="3707904" y="2569468"/>
            <a:ext cx="432048" cy="288032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750" dirty="0">
                <a:solidFill>
                  <a:schemeClr val="bg1"/>
                </a:solidFill>
                <a:latin typeface="Arial" charset="0"/>
                <a:ea typeface="MS PGothic" charset="0"/>
                <a:cs typeface="Arial" charset="0"/>
              </a:rPr>
              <a:t>ML Code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30A18B3-D390-B349-A4F5-9B16D4A58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00" y="5186364"/>
            <a:ext cx="2133600" cy="25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ill Sans MT" charset="0"/>
                <a:ea typeface="ＭＳ Ｐゴシック" charset="-128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D0387BD4-4410-8348-B8D8-FBC25161B8E2}" type="slidenum">
              <a:rPr lang="en-GB" altLang="en-US" sz="750"/>
              <a:pPr>
                <a:defRPr/>
              </a:pPr>
              <a:t>36</a:t>
            </a:fld>
            <a:endParaRPr lang="en-GB" altLang="en-US" sz="750" dirty="0"/>
          </a:p>
        </p:txBody>
      </p:sp>
    </p:spTree>
    <p:extLst>
      <p:ext uri="{BB962C8B-B14F-4D97-AF65-F5344CB8AC3E}">
        <p14:creationId xmlns:p14="http://schemas.microsoft.com/office/powerpoint/2010/main" val="2793091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7F906-D735-AD7B-1865-A2FE24051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345332"/>
            <a:ext cx="7772400" cy="1250156"/>
          </a:xfrm>
        </p:spPr>
        <p:txBody>
          <a:bodyPr/>
          <a:lstStyle/>
          <a:p>
            <a:r>
              <a:rPr lang="en-GB" sz="2333" dirty="0">
                <a:solidFill>
                  <a:srgbClr val="003D7D"/>
                </a:solidFill>
              </a:rPr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A7F7B-0220-B017-E3D6-7B5822A9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D1D5-66F3-7D4D-9A3F-F24FEF0D885E}" type="slidenum">
              <a:rPr lang="en-GB" altLang="en-US" smtClean="0"/>
              <a:pPr/>
              <a:t>37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812601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730F6-2316-49B2-0FCF-CAE16534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69FFD-B6DD-6177-4E2B-78B6FDEAF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effectLst/>
                <a:ea typeface="Calibri" panose="020F0502020204030204" pitchFamily="34" charset="0"/>
              </a:rPr>
              <a:t>What machine learning libraries you have worked with before?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A838F-548B-C714-A07A-EC3FFF75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18786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A84D-BFCE-9B81-4D96-086E2462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D311-1D7D-E3E6-6BB7-F086BC994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effectLst/>
                <a:ea typeface="Calibri" panose="020F0502020204030204" pitchFamily="34" charset="0"/>
              </a:rPr>
              <a:t>What is the difference between L1 and L2 norms for regularisation and when you use them.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B6DD7-7C9E-0FDF-1E47-97F49679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488920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0A640-DEE0-1B4D-9898-DBA6107C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EFEF75-70BD-114E-AD75-F9684B979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</a:t>
            </a:fld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1B10C-313F-BD43-BAED-A086026208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0"/>
          <a:stretch/>
        </p:blipFill>
        <p:spPr>
          <a:xfrm>
            <a:off x="683568" y="1127730"/>
            <a:ext cx="6823814" cy="252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04DFC-082F-2542-AE43-7435782AD725}"/>
              </a:ext>
            </a:extLst>
          </p:cNvPr>
          <p:cNvSpPr txBox="1"/>
          <p:nvPr/>
        </p:nvSpPr>
        <p:spPr>
          <a:xfrm>
            <a:off x="683568" y="4450744"/>
            <a:ext cx="722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Overall, for 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d</a:t>
            </a:r>
            <a:r>
              <a:rPr lang="en-US" dirty="0">
                <a:latin typeface="Gill Sans MT" panose="020B0502020104020203" pitchFamily="34" charset="77"/>
              </a:rPr>
              <a:t> dimensions with 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v</a:t>
            </a:r>
            <a:r>
              <a:rPr lang="en-US" dirty="0">
                <a:latin typeface="Gill Sans MT" panose="020B0502020104020203" pitchFamily="34" charset="77"/>
              </a:rPr>
              <a:t> values we need 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O(</a:t>
            </a:r>
            <a:r>
              <a:rPr lang="en-US" i="1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v</a:t>
            </a:r>
            <a:r>
              <a:rPr lang="en-US" baseline="30000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d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)</a:t>
            </a:r>
            <a:r>
              <a:rPr lang="en-US" dirty="0">
                <a:latin typeface="Gill Sans MT" panose="020B0502020104020203" pitchFamily="34" charset="77"/>
                <a:cs typeface="Courier New" panose="02070309020205020404" pitchFamily="49" charset="0"/>
              </a:rPr>
              <a:t> </a:t>
            </a:r>
            <a:r>
              <a:rPr lang="en-US" dirty="0">
                <a:latin typeface="Gill Sans MT" panose="020B0502020104020203" pitchFamily="34" charset="77"/>
              </a:rPr>
              <a:t>regions and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EFD822-348C-3B42-928E-C03FD7EA76F1}"/>
              </a:ext>
            </a:extLst>
          </p:cNvPr>
          <p:cNvSpPr txBox="1"/>
          <p:nvPr/>
        </p:nvSpPr>
        <p:spPr>
          <a:xfrm>
            <a:off x="683568" y="5394950"/>
            <a:ext cx="2626040" cy="220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33" dirty="0">
                <a:latin typeface="Gill Sans MT" panose="020B0502020104020203" pitchFamily="34" charset="77"/>
              </a:rPr>
              <a:t>Source: Deep Learning, Ian Goodfellow et al, MIT press.</a:t>
            </a:r>
          </a:p>
        </p:txBody>
      </p:sp>
    </p:spTree>
    <p:extLst>
      <p:ext uri="{BB962C8B-B14F-4D97-AF65-F5344CB8AC3E}">
        <p14:creationId xmlns:p14="http://schemas.microsoft.com/office/powerpoint/2010/main" val="4150024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2954-F8D5-FF9E-5FAB-292950CD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2379-B640-D164-18F8-3385933C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effectLst/>
                <a:ea typeface="Calibri" panose="020F0502020204030204" pitchFamily="34" charset="0"/>
              </a:rPr>
              <a:t>If you have a dataset with imbalanced number of samples, how do you deal with this problem?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CA465-8B85-7DFB-F120-8421E49E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33284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1C83-D7F9-35C2-6838-C5D96781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6BB06-98D6-ECCE-17EC-92E9F18A9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we give you a set of data (imagine imaging data or electronic healthcare records) and ask you to design a machine learning model. Where and how would you start designing your model.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93C34-7598-F856-597D-BC2153CA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33843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DA71-DD68-C888-79DE-CABC564E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6DF63-D5AD-0ED1-3ADE-F9C262A81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are given a dataset how do you decide which model would be the most efficient model to solve your problem?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ABC34-F1FA-C552-716E-D71B9E75E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0726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F227-2E9B-E968-B7AE-8F3D093D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Q6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EB035-BE6B-71D2-6095-FD5E465F3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are given a dataset to cluster. How do you decide what number of clusters would be the most suitable for the dataset?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D4C5C-09A6-71F6-9DB7-48392F90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371799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7534-49F2-FE14-C10D-229FD2D9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Q7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84BEA-54C2-5824-89F8-149447189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would you make sure the model that you have designed is not overfitted?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2698B-0B49-B71E-D762-879E2A3A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26754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4B0E-EC4B-AF65-F5A6-6C77B84E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have any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2CD0-A4E6-0FCE-E04C-C1C1CB0C3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feel free to arrange a meeting or email (p.barnaghi@imperial.ac.uk). </a:t>
            </a:r>
          </a:p>
          <a:p>
            <a:r>
              <a:rPr lang="en-US" dirty="0"/>
              <a:t>My office: 928, Sir Michael Uren Research Hub, White City Campus.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1F661-CD16-4A1E-EAB3-76CFDCC6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266136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C31BE-935B-FB43-81EB-27BA21EDA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Data/sample representation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BFC29A-880A-B841-85CD-C0C0DE50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</a:t>
            </a:fld>
            <a:endParaRPr lang="en-GB" alt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BF89383-906E-6E4D-8614-DBA299E0D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16218"/>
            <a:ext cx="3474244" cy="194235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0E8BE6B-E68D-8948-A36A-08413B7B2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48274"/>
            <a:ext cx="3419791" cy="2078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BB4A9D-6BE8-C543-846F-C984395D5DD4}"/>
              </a:ext>
            </a:extLst>
          </p:cNvPr>
          <p:cNvSpPr txBox="1"/>
          <p:nvPr/>
        </p:nvSpPr>
        <p:spPr>
          <a:xfrm>
            <a:off x="1039990" y="490047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&lt;</a:t>
            </a:r>
            <a:r>
              <a:rPr lang="en-US" dirty="0">
                <a:latin typeface="Gill Sans MT" panose="020B0502020104020203" pitchFamily="34" charset="77"/>
                <a:hlinkClick r:id="rId4"/>
              </a:rPr>
              <a:t>Code</a:t>
            </a:r>
            <a:r>
              <a:rPr lang="en-US" dirty="0">
                <a:latin typeface="Gill Sans MT" panose="020B0502020104020203" pitchFamily="34" charset="77"/>
              </a:rPr>
              <a:t>&gt;</a:t>
            </a:r>
          </a:p>
        </p:txBody>
      </p:sp>
      <p:pic>
        <p:nvPicPr>
          <p:cNvPr id="11" name="Picture 2" descr="The MathWorks Logo is an Eigenfunction of the Wave Equation - MATLAB &amp;  Simulink">
            <a:extLst>
              <a:ext uri="{FF2B5EF4-FFF2-40B4-BE49-F238E27FC236}">
                <a16:creationId xmlns:a16="http://schemas.microsoft.com/office/drawing/2014/main" id="{4F4A9B6E-5CAE-F64E-831B-158C1764A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77" y="4859905"/>
            <a:ext cx="445709" cy="38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4" name="Picture 4" descr="Logo, python icon - Free download on Iconfinder">
            <a:extLst>
              <a:ext uri="{FF2B5EF4-FFF2-40B4-BE49-F238E27FC236}">
                <a16:creationId xmlns:a16="http://schemas.microsoft.com/office/drawing/2014/main" id="{A0D9FD97-3DCF-5E41-BEFF-D594654C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470" y="4900754"/>
            <a:ext cx="348626" cy="34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4C3B834-A464-25CA-BBD0-F27B97A69A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650" y="3585331"/>
            <a:ext cx="1689100" cy="116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E841AC-676D-2256-8705-9B537584666F}"/>
              </a:ext>
            </a:extLst>
          </p:cNvPr>
          <p:cNvSpPr txBox="1"/>
          <p:nvPr/>
        </p:nvSpPr>
        <p:spPr>
          <a:xfrm>
            <a:off x="2358432" y="3830977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x,y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094813-6842-C42F-1EFB-F31CBE8C93BD}"/>
              </a:ext>
            </a:extLst>
          </p:cNvPr>
          <p:cNvSpPr txBox="1"/>
          <p:nvPr/>
        </p:nvSpPr>
        <p:spPr>
          <a:xfrm>
            <a:off x="1039990" y="5365145"/>
            <a:ext cx="31934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Gill Sans MT" panose="020B0502020104020203" pitchFamily="34" charset="77"/>
              </a:rPr>
              <a:t>https://</a:t>
            </a:r>
            <a:r>
              <a:rPr lang="en-US" sz="1100" dirty="0" err="1">
                <a:latin typeface="Gill Sans MT" panose="020B0502020104020203" pitchFamily="34" charset="77"/>
              </a:rPr>
              <a:t>github.com</a:t>
            </a:r>
            <a:r>
              <a:rPr lang="en-US" sz="1100" dirty="0">
                <a:latin typeface="Gill Sans MT" panose="020B0502020104020203" pitchFamily="34" charset="77"/>
              </a:rPr>
              <a:t>/</a:t>
            </a:r>
            <a:r>
              <a:rPr lang="en-US" sz="1100" dirty="0" err="1">
                <a:latin typeface="Gill Sans MT" panose="020B0502020104020203" pitchFamily="34" charset="77"/>
              </a:rPr>
              <a:t>PBarnaghi</a:t>
            </a:r>
            <a:r>
              <a:rPr lang="en-US" sz="1100" dirty="0">
                <a:latin typeface="Gill Sans MT" panose="020B0502020104020203" pitchFamily="34" charset="77"/>
              </a:rPr>
              <a:t>/Basic-ML-Code/</a:t>
            </a:r>
          </a:p>
        </p:txBody>
      </p:sp>
    </p:spTree>
    <p:extLst>
      <p:ext uri="{BB962C8B-B14F-4D97-AF65-F5344CB8AC3E}">
        <p14:creationId xmlns:p14="http://schemas.microsoft.com/office/powerpoint/2010/main" val="1200646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998A1-C7B4-7F47-AA11-EF3D4D35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117E72-CD46-3143-B89A-F5C0DAB0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6</a:t>
            </a:fld>
            <a:endParaRPr lang="en-GB" altLang="en-US"/>
          </a:p>
        </p:txBody>
      </p:sp>
      <p:pic>
        <p:nvPicPr>
          <p:cNvPr id="5" name="Picture 4" descr="A picture containing text, furniture, rug&#10;&#10;Description automatically generated">
            <a:extLst>
              <a:ext uri="{FF2B5EF4-FFF2-40B4-BE49-F238E27FC236}">
                <a16:creationId xmlns:a16="http://schemas.microsoft.com/office/drawing/2014/main" id="{2D2050E6-AAE1-9744-AC39-5E514475C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60" y="1177314"/>
            <a:ext cx="3249074" cy="3854008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F5DB9CC-E488-9F49-BBD9-D14D543F2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33" y="1953220"/>
            <a:ext cx="4253467" cy="2302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F0ACE4-AE2A-E447-BB96-04C058EE3BCA}"/>
              </a:ext>
            </a:extLst>
          </p:cNvPr>
          <p:cNvSpPr txBox="1"/>
          <p:nvPr/>
        </p:nvSpPr>
        <p:spPr>
          <a:xfrm>
            <a:off x="1156938" y="5478754"/>
            <a:ext cx="2626040" cy="220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33" dirty="0">
                <a:latin typeface="Gill Sans MT" panose="020B0502020104020203" pitchFamily="34" charset="77"/>
              </a:rPr>
              <a:t>Source: Deep Learning, Ian Goodfellow et al, MIT press.</a:t>
            </a:r>
          </a:p>
        </p:txBody>
      </p:sp>
    </p:spTree>
    <p:extLst>
      <p:ext uri="{BB962C8B-B14F-4D97-AF65-F5344CB8AC3E}">
        <p14:creationId xmlns:p14="http://schemas.microsoft.com/office/powerpoint/2010/main" val="2221704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DDCE-A72D-A9E0-F96D-6C4523C1D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and 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2A339-1C43-1927-203A-3A981DD6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7</a:t>
            </a:fld>
            <a:endParaRPr lang="en-GB" altLang="en-US"/>
          </a:p>
        </p:txBody>
      </p:sp>
      <p:pic>
        <p:nvPicPr>
          <p:cNvPr id="23556" name="Picture 4" descr="Deep Learning (Adaptive Computation and Machine Learning Series):  Amazon.co.uk: Goodfellow, Ian, Bengio, Yoshua, Courville, Aaron, Bach,  Francis: 9780262035613: Books">
            <a:extLst>
              <a:ext uri="{FF2B5EF4-FFF2-40B4-BE49-F238E27FC236}">
                <a16:creationId xmlns:a16="http://schemas.microsoft.com/office/drawing/2014/main" id="{5C198E8E-3770-DB6C-490F-05188B238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799" y="1251390"/>
            <a:ext cx="1517234" cy="19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A0EB0-6BB2-D0B4-E99D-1A50DF75C0C3}"/>
              </a:ext>
            </a:extLst>
          </p:cNvPr>
          <p:cNvSpPr txBox="1"/>
          <p:nvPr/>
        </p:nvSpPr>
        <p:spPr>
          <a:xfrm>
            <a:off x="2815525" y="330883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Deep Learning</a:t>
            </a:r>
          </a:p>
          <a:p>
            <a:pPr algn="ctr"/>
            <a:r>
              <a:rPr lang="en-GB" sz="900" dirty="0"/>
              <a:t>Goodfellow et al., MIT Press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A5F11C-6161-2441-1498-33808EC67D19}"/>
              </a:ext>
            </a:extLst>
          </p:cNvPr>
          <p:cNvSpPr txBox="1"/>
          <p:nvPr/>
        </p:nvSpPr>
        <p:spPr>
          <a:xfrm>
            <a:off x="658777" y="4429451"/>
            <a:ext cx="64872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Preprints</a:t>
            </a:r>
            <a:r>
              <a:rPr lang="en-GB" sz="1200" dirty="0"/>
              <a:t>: </a:t>
            </a:r>
          </a:p>
          <a:p>
            <a:r>
              <a:rPr lang="en-GB" sz="1200" dirty="0"/>
              <a:t>Probabilistic Machine Learning: An Introduction, https://</a:t>
            </a:r>
            <a:r>
              <a:rPr lang="en-GB" sz="1200" dirty="0" err="1"/>
              <a:t>probml.github.io</a:t>
            </a:r>
            <a:r>
              <a:rPr lang="en-GB" sz="1200" dirty="0"/>
              <a:t>/</a:t>
            </a:r>
            <a:r>
              <a:rPr lang="en-GB" sz="1200" dirty="0" err="1"/>
              <a:t>pml</a:t>
            </a:r>
            <a:r>
              <a:rPr lang="en-GB" sz="1200" dirty="0"/>
              <a:t>-book/book1.html</a:t>
            </a:r>
          </a:p>
          <a:p>
            <a:r>
              <a:rPr lang="en-GB" sz="1200" dirty="0"/>
              <a:t>Deep learning: https://www.deeplearningbook.org</a:t>
            </a:r>
          </a:p>
          <a:p>
            <a:r>
              <a:rPr lang="en-GB" sz="1200" dirty="0"/>
              <a:t>Understanding Deep Learning, https://</a:t>
            </a:r>
            <a:r>
              <a:rPr lang="en-GB" sz="1200" dirty="0" err="1"/>
              <a:t>udlbook.github.io</a:t>
            </a:r>
            <a:r>
              <a:rPr lang="en-GB" sz="1200" dirty="0"/>
              <a:t>/</a:t>
            </a:r>
            <a:r>
              <a:rPr lang="en-GB" sz="1200" dirty="0" err="1"/>
              <a:t>udlbook</a:t>
            </a:r>
            <a:r>
              <a:rPr lang="en-GB" sz="1200" dirty="0"/>
              <a:t>/</a:t>
            </a:r>
          </a:p>
          <a:p>
            <a:r>
              <a:rPr lang="en-GB" sz="1200" dirty="0"/>
              <a:t>Dive into deep learning, https://d2l.ai/</a:t>
            </a:r>
            <a:r>
              <a:rPr lang="en-GB" sz="1200" dirty="0" err="1"/>
              <a:t>index.html</a:t>
            </a:r>
            <a:endParaRPr lang="en-GB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E9081-4C60-704C-E9AC-7F185881A852}"/>
              </a:ext>
            </a:extLst>
          </p:cNvPr>
          <p:cNvSpPr txBox="1"/>
          <p:nvPr/>
        </p:nvSpPr>
        <p:spPr>
          <a:xfrm>
            <a:off x="516184" y="3306135"/>
            <a:ext cx="208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Probabilistic Machine Learning </a:t>
            </a:r>
            <a:br>
              <a:rPr lang="en-GB" sz="900" dirty="0"/>
            </a:br>
            <a:r>
              <a:rPr lang="en-GB" sz="900" dirty="0"/>
              <a:t>Kevin P. Murphy, MIT Press</a:t>
            </a:r>
          </a:p>
        </p:txBody>
      </p:sp>
      <p:pic>
        <p:nvPicPr>
          <p:cNvPr id="23564" name="Picture 12" descr="Dive into Deep Learning — Dive into Deep Learning documentation">
            <a:extLst>
              <a:ext uri="{FF2B5EF4-FFF2-40B4-BE49-F238E27FC236}">
                <a16:creationId xmlns:a16="http://schemas.microsoft.com/office/drawing/2014/main" id="{F12F3174-C98E-6E36-606C-8396CE6ED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5" y="1205192"/>
            <a:ext cx="1600622" cy="199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31FC1B-9B90-3982-50D3-3F546995B057}"/>
              </a:ext>
            </a:extLst>
          </p:cNvPr>
          <p:cNvSpPr txBox="1"/>
          <p:nvPr/>
        </p:nvSpPr>
        <p:spPr>
          <a:xfrm>
            <a:off x="6965035" y="3308341"/>
            <a:ext cx="1664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Dive into Deep Learning </a:t>
            </a:r>
          </a:p>
          <a:p>
            <a:pPr algn="ctr"/>
            <a:r>
              <a:rPr lang="en-GB" sz="900" dirty="0"/>
              <a:t>Aston Zhang et al.</a:t>
            </a:r>
          </a:p>
        </p:txBody>
      </p:sp>
      <p:pic>
        <p:nvPicPr>
          <p:cNvPr id="2050" name="Picture 2" descr="Book cover">
            <a:extLst>
              <a:ext uri="{FF2B5EF4-FFF2-40B4-BE49-F238E27FC236}">
                <a16:creationId xmlns:a16="http://schemas.microsoft.com/office/drawing/2014/main" id="{C05ED8B5-88AB-A547-A6CD-B96E1CFBA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80" y="1251390"/>
            <a:ext cx="1760920" cy="198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817CE0-5FE5-78ED-0BF8-C598CB36C119}"/>
              </a:ext>
            </a:extLst>
          </p:cNvPr>
          <p:cNvSpPr txBox="1"/>
          <p:nvPr/>
        </p:nvSpPr>
        <p:spPr>
          <a:xfrm>
            <a:off x="4733561" y="3308341"/>
            <a:ext cx="1953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Understanding Deep Learning, Simon J.D. Prince, MIT Press</a:t>
            </a:r>
          </a:p>
        </p:txBody>
      </p:sp>
      <p:pic>
        <p:nvPicPr>
          <p:cNvPr id="2052" name="Picture 4" descr="front cover">
            <a:extLst>
              <a:ext uri="{FF2B5EF4-FFF2-40B4-BE49-F238E27FC236}">
                <a16:creationId xmlns:a16="http://schemas.microsoft.com/office/drawing/2014/main" id="{CCD41940-F9BD-9D48-FE28-93BDAA42F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071" y="1148595"/>
            <a:ext cx="1918066" cy="214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29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3E33-1695-7ABD-E741-4E00EE60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 -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A3165-8C03-4A21-9AE7-473C60450C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𝐴𝑔𝑒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 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𝑆𝑙𝑒𝑒𝑝𝑄𝑢𝑎𝑙𝑖𝑡𝑦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𝐶𝑜𝑔𝑛𝑖𝑡𝑖𝑣𝑒𝑇𝑒𝑠𝑡𝑆𝑐𝑜𝑟𝑒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𝑅𝑖𝑠𝑘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𝑠𝑐𝑜𝑟𝑒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question is how to learn the coefficients (weights in ML terms)?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Using training data.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A3165-8C03-4A21-9AE7-473C60450C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042A9-49A1-24FA-1986-0A5DCCA6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3017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A4771-008E-02FA-ABE2-E48750EDF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evaluate your LR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E57D0-CA75-AE9A-36B2-68BB185B0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0" u="none" strike="noStrike" dirty="0">
                <a:solidFill>
                  <a:srgbClr val="111111"/>
                </a:solidFill>
                <a:effectLst/>
              </a:rPr>
              <a:t>Mean Absolute Error (MAE)</a:t>
            </a:r>
          </a:p>
          <a:p>
            <a:r>
              <a:rPr lang="en-GB" i="0" u="none" strike="noStrike" dirty="0">
                <a:solidFill>
                  <a:srgbClr val="111111"/>
                </a:solidFill>
                <a:effectLst/>
              </a:rPr>
              <a:t>Mean Squared Error (MSE)</a:t>
            </a:r>
            <a:endParaRPr lang="en-GB" dirty="0">
              <a:solidFill>
                <a:srgbClr val="111111"/>
              </a:solidFill>
            </a:endParaRPr>
          </a:p>
          <a:p>
            <a:r>
              <a:rPr lang="en-GB" i="0" u="none" strike="noStrike" dirty="0">
                <a:solidFill>
                  <a:srgbClr val="111111"/>
                </a:solidFill>
                <a:effectLst/>
              </a:rPr>
              <a:t>Root Mean Squared Error (RMSE)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89068-9393-6573-25C1-31F50DFC8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9</a:t>
            </a:fld>
            <a:endParaRPr lang="en-GB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80A7C-14DA-BF72-DC4C-39247D75625E}"/>
                  </a:ext>
                </a:extLst>
              </p:cNvPr>
              <p:cNvSpPr txBox="1"/>
              <p:nvPr/>
            </p:nvSpPr>
            <p:spPr>
              <a:xfrm>
                <a:off x="4267200" y="936625"/>
                <a:ext cx="45720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80A7C-14DA-BF72-DC4C-39247D756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936625"/>
                <a:ext cx="4572000" cy="848566"/>
              </a:xfrm>
              <a:prstGeom prst="rect">
                <a:avLst/>
              </a:prstGeom>
              <a:blipFill>
                <a:blip r:embed="rId2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CC7342-4143-FD87-5A4B-8CCEAB07B98E}"/>
                  </a:ext>
                </a:extLst>
              </p:cNvPr>
              <p:cNvSpPr txBox="1"/>
              <p:nvPr/>
            </p:nvSpPr>
            <p:spPr>
              <a:xfrm>
                <a:off x="4267200" y="2003470"/>
                <a:ext cx="45720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CC7342-4143-FD87-5A4B-8CCEAB07B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003470"/>
                <a:ext cx="4572000" cy="848566"/>
              </a:xfrm>
              <a:prstGeom prst="rect">
                <a:avLst/>
              </a:prstGeom>
              <a:blipFill>
                <a:blip r:embed="rId3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697D67-62FD-7F84-1C64-61E4EF6FB225}"/>
                  </a:ext>
                </a:extLst>
              </p:cNvPr>
              <p:cNvSpPr txBox="1"/>
              <p:nvPr/>
            </p:nvSpPr>
            <p:spPr>
              <a:xfrm>
                <a:off x="4355976" y="3070315"/>
                <a:ext cx="4572000" cy="1169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697D67-62FD-7F84-1C64-61E4EF6FB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3070315"/>
                <a:ext cx="4572000" cy="1169936"/>
              </a:xfrm>
              <a:prstGeom prst="rect">
                <a:avLst/>
              </a:prstGeom>
              <a:blipFill>
                <a:blip r:embed="rId4"/>
                <a:stretch>
                  <a:fillRect t="-56383" b="-978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57079"/>
      </p:ext>
    </p:extLst>
  </p:cSld>
  <p:clrMapOvr>
    <a:masterClrMapping/>
  </p:clrMapOvr>
</p:sld>
</file>

<file path=ppt/theme/theme1.xml><?xml version="1.0" encoding="utf-8"?>
<a:theme xmlns:a="http://schemas.openxmlformats.org/drawingml/2006/main" name="CCSR">
  <a:themeElements>
    <a:clrScheme name="CCS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CSR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CS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7B08E2-1ED8-9047-9A41-7FD6E07FF0DE}">
  <we:reference id="wa200002290" version="1.0.0.3" store="en-001" storeType="OMEX"/>
  <we:alternateReferences>
    <we:reference id="WA200002290" version="1.0.0.3" store="" storeType="OMEX"/>
  </we:alternateReferences>
  <we:properties>
    <we:property name="mathList" value="[{&quot;id&quot;:&quot;1&quot;,&quot;code&quot;:&quot;$\\hat{y}\\,=\\,w_{0}\\,\\times\\,x_{0}\\,+\\,w_{1}\\times\\,x_{1}\\,+\\,w_{2\\,}\\times\\,x_{3}\\,+\\,...\\,+\\,w_{n}\\,\\times\\,x_{n}$&quot;,&quot;font&quot;:{&quot;size&quot;:18,&quot;family&quot;:&quot;Arial&quot;,&quot;color&quot;:&quot;black&quot;},&quot;type&quot;:&quot;$&quot;},{&quot;id&quot;:&quot;1&quot;,&quot;code&quot;:&quot;$\\sum_{i=1}^{m}\\left(y_{i\\,-\\,}\\hat{y}\\right)^{2}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2}$&quot;,&quot;font&quot;:{&quot;size&quot;:12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}$&quot;,&quot;font&quot;:{&quot;size&quot;:12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40321</TotalTime>
  <Words>1435</Words>
  <Application>Microsoft Macintosh PowerPoint</Application>
  <PresentationFormat>On-screen Show (16:10)</PresentationFormat>
  <Paragraphs>205</Paragraphs>
  <Slides>45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  <vt:variant>
        <vt:lpstr>Custom Shows</vt:lpstr>
      </vt:variant>
      <vt:variant>
        <vt:i4>1</vt:i4>
      </vt:variant>
    </vt:vector>
  </HeadingPairs>
  <TitlesOfParts>
    <vt:vector size="56" baseType="lpstr">
      <vt:lpstr>ＭＳ Ｐゴシック</vt:lpstr>
      <vt:lpstr>Arial</vt:lpstr>
      <vt:lpstr>Calibri</vt:lpstr>
      <vt:lpstr>Cambria Math</vt:lpstr>
      <vt:lpstr>Courier New</vt:lpstr>
      <vt:lpstr>Gill Sans MT</vt:lpstr>
      <vt:lpstr>Helvetica Neue</vt:lpstr>
      <vt:lpstr>Lora</vt:lpstr>
      <vt:lpstr>Verdana</vt:lpstr>
      <vt:lpstr>CCSR</vt:lpstr>
      <vt:lpstr>PowerPoint Presentation</vt:lpstr>
      <vt:lpstr>Data and representations</vt:lpstr>
      <vt:lpstr>Categories of learning and intelligent systems</vt:lpstr>
      <vt:lpstr>Curse of dimensionality </vt:lpstr>
      <vt:lpstr>Data/sample representation</vt:lpstr>
      <vt:lpstr>Manifold learning</vt:lpstr>
      <vt:lpstr>Reference and sources</vt:lpstr>
      <vt:lpstr>Linear models - training</vt:lpstr>
      <vt:lpstr>How to evaluate your LR model</vt:lpstr>
      <vt:lpstr>Logistic regression</vt:lpstr>
      <vt:lpstr>K-nearest neighbours - example</vt:lpstr>
      <vt:lpstr>Cross validation</vt:lpstr>
      <vt:lpstr>Cross validation - in Scikit learn</vt:lpstr>
      <vt:lpstr>L1 Regularisation (Lasso)*</vt:lpstr>
      <vt:lpstr>L2 regularisation (Ridge)*</vt:lpstr>
      <vt:lpstr>Lasso and Ridge</vt:lpstr>
      <vt:lpstr>Bayes rule </vt:lpstr>
      <vt:lpstr>Naïve Bayes</vt:lpstr>
      <vt:lpstr>All in one place</vt:lpstr>
      <vt:lpstr>Example – applying polynomial kernel</vt:lpstr>
      <vt:lpstr>A polynomial kernel</vt:lpstr>
      <vt:lpstr>Example: SVM for a linearly separable set of 2d-points</vt:lpstr>
      <vt:lpstr>Decision Making Using DTs </vt:lpstr>
      <vt:lpstr>Structure of Random Forests</vt:lpstr>
      <vt:lpstr>NN with an activation function</vt:lpstr>
      <vt:lpstr>Rectified Linear Units (ReLU)</vt:lpstr>
      <vt:lpstr>Images a vectors</vt:lpstr>
      <vt:lpstr>Example – edge detection: kernel</vt:lpstr>
      <vt:lpstr>CNN kernels</vt:lpstr>
      <vt:lpstr>Padding: example</vt:lpstr>
      <vt:lpstr>Pooling</vt:lpstr>
      <vt:lpstr>Compressed notion for LeNet-5</vt:lpstr>
      <vt:lpstr>Autoencoder</vt:lpstr>
      <vt:lpstr>ML deployments in real-world settings</vt:lpstr>
      <vt:lpstr>Responsible and ethical machine learning</vt:lpstr>
      <vt:lpstr>Hidden technical debt in real-world ML systems</vt:lpstr>
      <vt:lpstr>PowerPoint Presentation</vt:lpstr>
      <vt:lpstr>Q1</vt:lpstr>
      <vt:lpstr>Q2</vt:lpstr>
      <vt:lpstr>Q3</vt:lpstr>
      <vt:lpstr>Q4</vt:lpstr>
      <vt:lpstr>Q5</vt:lpstr>
      <vt:lpstr>Q6 </vt:lpstr>
      <vt:lpstr>Q7 </vt:lpstr>
      <vt:lpstr>If you have any questions </vt:lpstr>
      <vt:lpstr>Custom Show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neuroscience</dc:title>
  <dc:subject/>
  <dc:creator>P. Barnaghi</dc:creator>
  <cp:keywords/>
  <dc:description/>
  <cp:lastModifiedBy>Barnaghi, Payam</cp:lastModifiedBy>
  <cp:revision>239</cp:revision>
  <cp:lastPrinted>2018-10-01T18:07:26Z</cp:lastPrinted>
  <dcterms:created xsi:type="dcterms:W3CDTF">2015-10-05T13:27:19Z</dcterms:created>
  <dcterms:modified xsi:type="dcterms:W3CDTF">2024-01-25T22:43:47Z</dcterms:modified>
  <cp:category/>
</cp:coreProperties>
</file>